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4"/>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80" r:id="rId21"/>
    <p:sldId id="349" r:id="rId22"/>
    <p:sldId id="378" r:id="rId23"/>
    <p:sldId id="375" r:id="rId24"/>
    <p:sldId id="350" r:id="rId25"/>
    <p:sldId id="351" r:id="rId26"/>
    <p:sldId id="376" r:id="rId27"/>
    <p:sldId id="377" r:id="rId28"/>
    <p:sldId id="394" r:id="rId29"/>
    <p:sldId id="383" r:id="rId30"/>
    <p:sldId id="356" r:id="rId31"/>
    <p:sldId id="353" r:id="rId32"/>
    <p:sldId id="357" r:id="rId33"/>
    <p:sldId id="358" r:id="rId34"/>
    <p:sldId id="359" r:id="rId35"/>
    <p:sldId id="360" r:id="rId36"/>
    <p:sldId id="362" r:id="rId37"/>
    <p:sldId id="363" r:id="rId38"/>
    <p:sldId id="361" r:id="rId39"/>
    <p:sldId id="364" r:id="rId40"/>
    <p:sldId id="365" r:id="rId41"/>
    <p:sldId id="314" r:id="rId42"/>
    <p:sldId id="369" r:id="rId43"/>
    <p:sldId id="371" r:id="rId44"/>
    <p:sldId id="267" r:id="rId45"/>
    <p:sldId id="317" r:id="rId46"/>
    <p:sldId id="318" r:id="rId47"/>
    <p:sldId id="381" r:id="rId48"/>
    <p:sldId id="269" r:id="rId49"/>
    <p:sldId id="321" r:id="rId50"/>
    <p:sldId id="401" r:id="rId51"/>
    <p:sldId id="400" r:id="rId52"/>
    <p:sldId id="397" r:id="rId53"/>
    <p:sldId id="326" r:id="rId54"/>
    <p:sldId id="327" r:id="rId55"/>
    <p:sldId id="271" r:id="rId56"/>
    <p:sldId id="393" r:id="rId57"/>
    <p:sldId id="402" r:id="rId58"/>
    <p:sldId id="395" r:id="rId59"/>
    <p:sldId id="305" r:id="rId60"/>
    <p:sldId id="404" r:id="rId61"/>
    <p:sldId id="331" r:id="rId62"/>
    <p:sldId id="332" r:id="rId6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4" autoAdjust="0"/>
    <p:restoredTop sz="67411" autoAdjust="0"/>
  </p:normalViewPr>
  <p:slideViewPr>
    <p:cSldViewPr snapToGrid="0">
      <p:cViewPr varScale="1">
        <p:scale>
          <a:sx n="105" d="100"/>
          <a:sy n="105" d="100"/>
        </p:scale>
        <p:origin x="1242" y="114"/>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58</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2021/6/24</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2021/6/24</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2021/6/24</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2021/6/24</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2021/6/24</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2021/6/24</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2021/6/24</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2021/6/24</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2021/6/24</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2021/6/24</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2021/6/24</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0.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5.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16" Type="http://schemas.openxmlformats.org/officeDocument/2006/relationships/image" Target="../media/image48.png"/><Relationship Id="rId20" Type="http://schemas.openxmlformats.org/officeDocument/2006/relationships/image" Target="../media/image340.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330.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2.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6.png"/><Relationship Id="rId21" Type="http://schemas.openxmlformats.org/officeDocument/2006/relationships/image" Target="../media/image59.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12.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crdownload"/><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4.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1.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6.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50.png"/><Relationship Id="rId1" Type="http://schemas.openxmlformats.org/officeDocument/2006/relationships/slideLayout" Target="../slideLayouts/slideLayout3.xml"/><Relationship Id="rId4" Type="http://schemas.openxmlformats.org/officeDocument/2006/relationships/image" Target="../media/image68.gif"/></Relationships>
</file>

<file path=ppt/slides/_rels/slide3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12.png"/></Relationships>
</file>

<file path=ppt/slides/_rels/slide44.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00.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10.png"/><Relationship Id="rId7" Type="http://schemas.openxmlformats.org/officeDocument/2006/relationships/image" Target="../media/image22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250.png"/><Relationship Id="rId4" Type="http://schemas.openxmlformats.org/officeDocument/2006/relationships/image" Target="../media/image97.png"/><Relationship Id="rId9" Type="http://schemas.openxmlformats.org/officeDocument/2006/relationships/image" Target="../media/image240.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2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04.png"/><Relationship Id="rId3" Type="http://schemas.openxmlformats.org/officeDocument/2006/relationships/image" Target="../media/image96.png"/><Relationship Id="rId7" Type="http://schemas.openxmlformats.org/officeDocument/2006/relationships/image" Target="../media/image108.png"/><Relationship Id="rId12"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7.png"/><Relationship Id="rId11" Type="http://schemas.openxmlformats.org/officeDocument/2006/relationships/image" Target="../media/image114.png"/><Relationship Id="rId5" Type="http://schemas.openxmlformats.org/officeDocument/2006/relationships/image" Target="../media/image106.png"/><Relationship Id="rId10" Type="http://schemas.openxmlformats.org/officeDocument/2006/relationships/image" Target="../media/image112.png"/><Relationship Id="rId4" Type="http://schemas.openxmlformats.org/officeDocument/2006/relationships/image" Target="../media/image105.png"/><Relationship Id="rId9" Type="http://schemas.openxmlformats.org/officeDocument/2006/relationships/image" Target="../media/image110.png"/></Relationships>
</file>

<file path=ppt/slides/_rels/slide52.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31.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3.xml"/><Relationship Id="rId6" Type="http://schemas.openxmlformats.org/officeDocument/2006/relationships/image" Target="../media/image360.png"/><Relationship Id="rId11" Type="http://schemas.openxmlformats.org/officeDocument/2006/relationships/image" Target="../media/image410.png"/><Relationship Id="rId5" Type="http://schemas.openxmlformats.org/officeDocument/2006/relationships/image" Target="../media/image350.png"/><Relationship Id="rId10" Type="http://schemas.openxmlformats.org/officeDocument/2006/relationships/image" Target="../media/image400.png"/><Relationship Id="rId4" Type="http://schemas.openxmlformats.org/officeDocument/2006/relationships/image" Target="../media/image341.png"/><Relationship Id="rId9" Type="http://schemas.openxmlformats.org/officeDocument/2006/relationships/image" Target="../media/image391.png"/></Relationships>
</file>

<file path=ppt/slides/_rels/slide5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image" Target="../media/image113.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531.png"/><Relationship Id="rId5" Type="http://schemas.openxmlformats.org/officeDocument/2006/relationships/image" Target="../media/image470.png"/><Relationship Id="rId10" Type="http://schemas.openxmlformats.org/officeDocument/2006/relationships/image" Target="../media/image521.png"/><Relationship Id="rId4" Type="http://schemas.openxmlformats.org/officeDocument/2006/relationships/image" Target="../media/image460.png"/><Relationship Id="rId9" Type="http://schemas.openxmlformats.org/officeDocument/2006/relationships/image" Target="../media/image511.png"/></Relationships>
</file>

<file path=ppt/slides/_rels/slide5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ea typeface="Cambria Math" panose="02040503050406030204" pitchFamily="18" charset="0"/>
                                      </a:rPr>
                                      <m:t>Σ</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64767" y="3637145"/>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a:endCxn id="4" idx="1"/>
          </p:cNvCxnSpPr>
          <p:nvPr/>
        </p:nvCxnSpPr>
        <p:spPr>
          <a:xfrm flipH="1" flipV="1">
            <a:off x="8992267" y="3331678"/>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53591" y="3448504"/>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53591" y="3448504"/>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𝑟</m:t>
                                    </m:r>
                                  </m:sub>
                                </m:sSub>
                              </m:sub>
                            </m:sSub>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67057" y="3883452"/>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801791" y="4097974"/>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39489" y="4004746"/>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39489" y="4004746"/>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80031" y="3492560"/>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45898" y="3899813"/>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35014" y="3383280"/>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35014" y="3383280"/>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88190" y="3613894"/>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88190" y="3613894"/>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𝑢</m:t>
                        </m:r>
                      </m:num>
                      <m:den>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m:rPr>
                        <m:sty m:val="p"/>
                      </m:rPr>
                      <a:rPr lang="en-US" altLang="zh-CN" b="0" i="1" smtClean="0">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a:t>
                </a:r>
                <a:endParaRPr lang="en-US" altLang="zh-CN" dirty="0"/>
              </a:p>
              <a:p>
                <a:r>
                  <a:rPr lang="zh-CN" altLang="en-US" dirty="0"/>
                  <a:t>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E2C70-AE61-4E1E-B9F9-885924CF9A05}"/>
              </a:ext>
            </a:extLst>
          </p:cNvPr>
          <p:cNvSpPr>
            <a:spLocks noGrp="1"/>
          </p:cNvSpPr>
          <p:nvPr>
            <p:ph type="title"/>
          </p:nvPr>
        </p:nvSpPr>
        <p:spPr/>
        <p:txBody>
          <a:bodyPr/>
          <a:lstStyle/>
          <a:p>
            <a:r>
              <a:rPr lang="zh-CN" altLang="en-US" dirty="0"/>
              <a:t>速度散度</a:t>
            </a:r>
          </a:p>
        </p:txBody>
      </p:sp>
      <p:sp>
        <p:nvSpPr>
          <p:cNvPr id="3" name="内容占位符 2">
            <a:extLst>
              <a:ext uri="{FF2B5EF4-FFF2-40B4-BE49-F238E27FC236}">
                <a16:creationId xmlns:a16="http://schemas.microsoft.com/office/drawing/2014/main" id="{1B2369CB-A155-40BF-B854-ECE65A722BFE}"/>
              </a:ext>
            </a:extLst>
          </p:cNvPr>
          <p:cNvSpPr>
            <a:spLocks noGrp="1"/>
          </p:cNvSpPr>
          <p:nvPr>
            <p:ph idx="1"/>
          </p:nvPr>
        </p:nvSpPr>
        <p:spPr/>
        <p:txBody>
          <a:bodyPr/>
          <a:lstStyle/>
          <a:p>
            <a:r>
              <a:rPr lang="zh-CN" altLang="en-US" dirty="0"/>
              <a:t>散度定理</a:t>
            </a:r>
            <a:endParaRPr lang="en-US" altLang="zh-CN" dirty="0"/>
          </a:p>
          <a:p>
            <a:r>
              <a:rPr lang="zh-CN" altLang="en-US" dirty="0"/>
              <a:t>每单位体积运动着的流体微团，体积相对变化的</a:t>
            </a:r>
            <a:r>
              <a:rPr lang="zh-CN" altLang="en-US" dirty="0">
                <a:solidFill>
                  <a:srgbClr val="FF0000"/>
                </a:solidFill>
              </a:rPr>
              <a:t>时间变化率</a:t>
            </a:r>
          </a:p>
        </p:txBody>
      </p:sp>
    </p:spTree>
    <p:extLst>
      <p:ext uri="{BB962C8B-B14F-4D97-AF65-F5344CB8AC3E}">
        <p14:creationId xmlns:p14="http://schemas.microsoft.com/office/powerpoint/2010/main" val="1105311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r>
                  <a:rPr lang="en-US" altLang="zh-CN" dirty="0"/>
                  <a:t> </a:t>
                </a:r>
                <a14:m>
                  <m:oMath xmlns:m="http://schemas.openxmlformats.org/officeDocument/2006/math">
                    <m:r>
                      <a:rPr lang="en-US" altLang="zh-CN" i="1">
                        <a:latin typeface="Cambria Math" panose="02040503050406030204" pitchFamily="18" charset="0"/>
                      </a:rPr>
                      <m:t>𝑚</m:t>
                    </m:r>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en-US" altLang="zh-CN" dirty="0"/>
              </a:p>
              <a:p>
                <a:pPr lvl="1"/>
                <a:r>
                  <a:rPr lang="zh-CN" altLang="en-US" dirty="0"/>
                  <a:t>压力：</a:t>
                </a:r>
                <a:r>
                  <a:rPr lang="en-US" altLang="zh-CN" dirty="0"/>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oMath>
                </a14:m>
                <a:endParaRPr lang="en-US" altLang="zh-CN" dirty="0"/>
              </a:p>
              <a:p>
                <a:pPr lvl="1"/>
                <a:r>
                  <a:rPr lang="zh-CN" altLang="en-US" dirty="0"/>
                  <a:t>黏力：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V</m:t>
                    </m:r>
                    <m:r>
                      <a:rPr lang="zh-CN" altLang="en-US" i="1" smtClean="0">
                        <a:latin typeface="Cambria Math" panose="02040503050406030204" pitchFamily="18" charset="0"/>
                        <a:ea typeface="Cambria Math" panose="02040503050406030204" pitchFamily="18" charset="0"/>
                      </a:rPr>
                      <m:t>𝜇</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smtClean="0">
                            <a:latin typeface="Cambria Math" panose="02040503050406030204" pitchFamily="18" charset="0"/>
                            <a:ea typeface="Cambria Math" panose="02040503050406030204" pitchFamily="18" charset="0"/>
                          </a:rPr>
                        </m:ctrlPr>
                      </m:sSupPr>
                      <m:e>
                        <m:r>
                          <m:rPr>
                            <m:sty m:val="p"/>
                          </m:rPr>
                          <a:rPr lang="en-US" altLang="zh-CN" i="1" smtClean="0">
                            <a:latin typeface="Cambria Math" panose="02040503050406030204" pitchFamily="18" charset="0"/>
                            <a:ea typeface="Cambria Math" panose="02040503050406030204" pitchFamily="18" charset="0"/>
                          </a:rPr>
                          <m:t>∇</m:t>
                        </m:r>
                      </m:e>
                      <m:sup>
                        <m:r>
                          <a:rPr lang="en-US" altLang="zh-CN" b="0" i="1" smtClean="0">
                            <a:latin typeface="Cambria Math" panose="02040503050406030204" pitchFamily="18" charset="0"/>
                            <a:ea typeface="Cambria Math" panose="02040503050406030204" pitchFamily="18" charset="0"/>
                          </a:rPr>
                          <m:t>2</m:t>
                        </m:r>
                      </m:sup>
                    </m:sSup>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710F8979-AF3D-4B98-9C08-4B95B61E0026}"/>
              </a:ext>
            </a:extLst>
          </p:cNvPr>
          <p:cNvGrpSpPr/>
          <p:nvPr/>
        </p:nvGrpSpPr>
        <p:grpSpPr>
          <a:xfrm>
            <a:off x="8007649" y="2243140"/>
            <a:ext cx="2828682" cy="1758154"/>
            <a:chOff x="7481869" y="2278441"/>
            <a:chExt cx="2828682" cy="1758154"/>
          </a:xfrm>
        </p:grpSpPr>
        <p:sp>
          <p:nvSpPr>
            <p:cNvPr id="5" name="椭圆 4">
              <a:extLst>
                <a:ext uri="{FF2B5EF4-FFF2-40B4-BE49-F238E27FC236}">
                  <a16:creationId xmlns:a16="http://schemas.microsoft.com/office/drawing/2014/main" id="{A0F6692B-BD77-4768-8444-7F96E7B32D72}"/>
                </a:ext>
              </a:extLst>
            </p:cNvPr>
            <p:cNvSpPr/>
            <p:nvPr/>
          </p:nvSpPr>
          <p:spPr>
            <a:xfrm>
              <a:off x="8320067" y="295471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042652" y="2680077"/>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8662970" y="2509818"/>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8520093" y="2278441"/>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7703324" y="2347597"/>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7738449" y="2545140"/>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7481869" y="3129341"/>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120170" y="3137278"/>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7872989" y="3585943"/>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8529618" y="3634959"/>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8879591" y="3557665"/>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8947382" y="3465295"/>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237821" y="2441221"/>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237821" y="2441221"/>
                  <a:ext cx="1072730" cy="575479"/>
                </a:xfrm>
                <a:prstGeom prst="rect">
                  <a:avLst/>
                </a:prstGeom>
                <a:blipFill>
                  <a:blip r:embed="rId4"/>
                  <a:stretch>
                    <a:fillRect t="-3191" r="-10795" b="-2872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oMath>
                </a14:m>
                <a:r>
                  <a:rPr lang="zh-CN" altLang="en-US" dirty="0"/>
                  <a:t>，边界曲面为</a:t>
                </a:r>
                <a14:m>
                  <m:oMath xmlns:m="http://schemas.openxmlformats.org/officeDocument/2006/math">
                    <m:r>
                      <a:rPr lang="zh-CN" altLang="en-US" b="0" i="1" smtClean="0">
                        <a:latin typeface="Cambria Math" panose="02040503050406030204" pitchFamily="18" charset="0"/>
                      </a:rPr>
                      <m:t>𝕊</m:t>
                    </m:r>
                  </m:oMath>
                </a14:m>
                <a:r>
                  <a:rPr lang="zh-CN" altLang="en-US" dirty="0"/>
                  <a:t>，其体积变化率为</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rPr>
                            <m:t>𝕊</m:t>
                          </m:r>
                        </m:sub>
                      </m:sSub>
                      <m:acc>
                        <m:accPr>
                          <m:chr m:val="⃗"/>
                          <m:ctrlPr>
                            <a:rPr lang="en-US" altLang="zh-CN"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r>
                        <a:rPr lang="en-US" altLang="zh-CN" i="1">
                          <a:latin typeface="Cambria Math" panose="02040503050406030204" pitchFamily="18" charset="0"/>
                          <a:ea typeface="Cambria Math" panose="02040503050406030204" pitchFamily="18" charset="0"/>
                        </a:rPr>
                        <m:t> </m:t>
                      </m:r>
                      <m:r>
                        <m:rPr>
                          <m:sty m:val="p"/>
                        </m:rPr>
                        <a:rPr lang="en-US" altLang="zh-CN" b="0" i="0" smtClean="0">
                          <a:latin typeface="Cambria Math" panose="02040503050406030204" pitchFamily="18" charset="0"/>
                          <a:ea typeface="Cambria Math" panose="02040503050406030204" pitchFamily="18" charset="0"/>
                        </a:rPr>
                        <m:t>d</m:t>
                      </m:r>
                      <m:r>
                        <a:rPr lang="zh-CN" altLang="en-US" i="1">
                          <a:latin typeface="Cambria Math" panose="02040503050406030204" pitchFamily="18" charset="0"/>
                        </a:rPr>
                        <m:t>𝕊</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𝕍</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zh-CN" altLang="en-US" i="1">
                          <a:latin typeface="Cambria Math" panose="02040503050406030204" pitchFamily="18" charset="0"/>
                          <a:ea typeface="Cambria Math" panose="02040503050406030204" pitchFamily="18" charset="0"/>
                        </a:rPr>
                        <m:t>𝕍</m:t>
                      </m:r>
                    </m:oMath>
                  </m:oMathPara>
                </a14:m>
                <a:endParaRPr lang="en-US" altLang="zh-CN" dirty="0"/>
              </a:p>
              <a:p>
                <a:r>
                  <a:rPr lang="zh-CN" altLang="en-US" dirty="0"/>
                  <a:t>体积</a:t>
                </a:r>
                <a14:m>
                  <m:oMath xmlns:m="http://schemas.openxmlformats.org/officeDocument/2006/math">
                    <m:r>
                      <a:rPr lang="zh-CN" altLang="en-US" i="1">
                        <a:latin typeface="Cambria Math" panose="02040503050406030204" pitchFamily="18" charset="0"/>
                        <a:ea typeface="Cambria Math" panose="02040503050406030204" pitchFamily="18" charset="0"/>
                      </a:rPr>
                      <m:t>𝕍</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e>
                    </m:d>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图片 9">
            <a:extLst>
              <a:ext uri="{FF2B5EF4-FFF2-40B4-BE49-F238E27FC236}">
                <a16:creationId xmlns:a16="http://schemas.microsoft.com/office/drawing/2014/main" id="{EE7A37D6-B453-4012-8C8C-CB0D375BA89C}"/>
              </a:ext>
            </a:extLst>
          </p:cNvPr>
          <p:cNvPicPr>
            <a:picLocks noChangeAspect="1"/>
          </p:cNvPicPr>
          <p:nvPr/>
        </p:nvPicPr>
        <p:blipFill>
          <a:blip r:embed="rId4"/>
          <a:stretch>
            <a:fillRect/>
          </a:stretch>
        </p:blipFill>
        <p:spPr>
          <a:xfrm>
            <a:off x="5647426" y="2852923"/>
            <a:ext cx="5068170" cy="3324040"/>
          </a:xfrm>
          <a:prstGeom prst="rect">
            <a:avLst/>
          </a:prstGeom>
        </p:spPr>
      </p:pic>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80523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80523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030749"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sub>
                          </m:sSub>
                        </m:num>
                        <m:den>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030749"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acc>
                      <m:accPr>
                        <m:chr m:val="̃"/>
                        <m:ctrlPr>
                          <a:rPr lang="en-US" altLang="zh-CN" i="1" smtClean="0">
                            <a:solidFill>
                              <a:schemeClr val="accent2"/>
                            </a:solidFill>
                            <a:latin typeface="Cambria Math" panose="02040503050406030204" pitchFamily="18" charset="0"/>
                          </a:rPr>
                        </m:ctrlPr>
                      </m:accPr>
                      <m:e>
                        <m:r>
                          <a:rPr lang="en-US" altLang="zh-CN" b="0" i="1" smtClean="0">
                            <a:solidFill>
                              <a:schemeClr val="accent2"/>
                            </a:solidFill>
                            <a:latin typeface="Cambria Math" panose="02040503050406030204" pitchFamily="18" charset="0"/>
                          </a:rPr>
                          <m:t>𝑞</m:t>
                        </m:r>
                      </m:e>
                    </m:acc>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acc>
                      <m:accPr>
                        <m:chr m:val="̃"/>
                        <m:ctrlPr>
                          <a:rPr lang="en-US" altLang="zh-CN" i="1" smtClean="0">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𝑞</m:t>
                        </m:r>
                      </m:e>
                    </m:acc>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788793" cy="68563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acc>
                            <m:accPr>
                              <m:chr m:val="⃗"/>
                              <m:ctrlPr>
                                <a:rPr lang="en-US" altLang="zh-CN" i="1">
                                  <a:solidFill>
                                    <a:schemeClr val="dk1"/>
                                  </a:solidFill>
                                  <a:latin typeface="Cambria Math" panose="02040503050406030204" pitchFamily="18" charset="0"/>
                                </a:rPr>
                              </m:ctrlPr>
                            </m:accPr>
                            <m:e>
                              <m:r>
                                <a:rPr lang="en-US" altLang="zh-CN">
                                  <a:solidFill>
                                    <a:schemeClr val="dk1"/>
                                  </a:solidFill>
                                  <a:latin typeface="Cambria Math" panose="02040503050406030204" pitchFamily="18" charset="0"/>
                                </a:rPr>
                                <m:t>𝑢</m:t>
                              </m:r>
                            </m:e>
                          </m:acc>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𝑡</m:t>
                          </m:r>
                        </m:den>
                      </m:f>
                      <m:r>
                        <a:rPr lang="en-US" altLang="zh-CN" b="0" i="0" smtClean="0">
                          <a:solidFill>
                            <a:schemeClr val="dk1"/>
                          </a:solidFill>
                          <a:latin typeface="Cambria Math" panose="02040503050406030204" pitchFamily="18" charset="0"/>
                        </a:rPr>
                        <m:t>=</m:t>
                      </m:r>
                      <m:r>
                        <a:rPr lang="en-US" altLang="zh-CN" b="0" i="0"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6"/>
                          </a:solidFill>
                          <a:latin typeface="Cambria Math" panose="02040503050406030204" pitchFamily="18" charset="0"/>
                        </a:rPr>
                        <m:t>∙</m:t>
                      </m:r>
                      <m:r>
                        <m:rPr>
                          <m:sty m:val="p"/>
                        </m:rPr>
                        <a:rPr lang="en-US" altLang="zh-CN" smtClean="0">
                          <a:solidFill>
                            <a:schemeClr val="accent6"/>
                          </a:solidFill>
                          <a:latin typeface="Cambria Math" panose="02040503050406030204" pitchFamily="18" charset="0"/>
                        </a:rPr>
                        <m:t>∇</m:t>
                      </m:r>
                      <m:r>
                        <a:rPr lang="en-US" altLang="zh-CN" smtClean="0">
                          <a:solidFill>
                            <a:schemeClr val="accent6"/>
                          </a:solidFill>
                          <a:latin typeface="Cambria Math" panose="02040503050406030204" pitchFamily="18" charset="0"/>
                        </a:rPr>
                        <m:t>)</m:t>
                      </m:r>
                      <m:acc>
                        <m:accPr>
                          <m:chr m:val="⃗"/>
                          <m:ctrlPr>
                            <a:rPr lang="en-US" altLang="zh-CN" i="1">
                              <a:solidFill>
                                <a:schemeClr val="accent6"/>
                              </a:solidFill>
                              <a:latin typeface="Cambria Math" panose="02040503050406030204" pitchFamily="18" charset="0"/>
                            </a:rPr>
                          </m:ctrlPr>
                        </m:accPr>
                        <m:e>
                          <m:r>
                            <a:rPr lang="en-US" altLang="zh-CN">
                              <a:solidFill>
                                <a:schemeClr val="accent6"/>
                              </a:solidFill>
                              <a:latin typeface="Cambria Math" panose="02040503050406030204" pitchFamily="18" charset="0"/>
                            </a:rPr>
                            <m:t>𝑢</m:t>
                          </m:r>
                        </m:e>
                      </m:acc>
                      <m:r>
                        <a:rPr lang="en-US" altLang="zh-CN" smtClean="0">
                          <a:solidFill>
                            <a:schemeClr val="accent2"/>
                          </a:solidFill>
                          <a:latin typeface="Cambria Math" panose="02040503050406030204" pitchFamily="18" charset="0"/>
                        </a:rPr>
                        <m:t>−</m:t>
                      </m:r>
                      <m:f>
                        <m:fPr>
                          <m:ctrlPr>
                            <a:rPr lang="en-US" altLang="zh-CN" i="1">
                              <a:solidFill>
                                <a:schemeClr val="accent2"/>
                              </a:solidFill>
                              <a:latin typeface="Cambria Math" panose="02040503050406030204" pitchFamily="18" charset="0"/>
                            </a:rPr>
                          </m:ctrlPr>
                        </m:fPr>
                        <m:num>
                          <m:r>
                            <a:rPr lang="en-US" altLang="zh-CN">
                              <a:solidFill>
                                <a:schemeClr val="accent2"/>
                              </a:solidFill>
                              <a:latin typeface="Cambria Math" panose="02040503050406030204" pitchFamily="18" charset="0"/>
                            </a:rPr>
                            <m:t>1</m:t>
                          </m:r>
                        </m:num>
                        <m:den>
                          <m:r>
                            <a:rPr lang="zh-CN" altLang="en-US">
                              <a:solidFill>
                                <a:schemeClr val="accent2"/>
                              </a:solidFill>
                              <a:latin typeface="Cambria Math" panose="02040503050406030204" pitchFamily="18" charset="0"/>
                            </a:rPr>
                            <m:t>𝜌</m:t>
                          </m:r>
                        </m:den>
                      </m:f>
                      <m:r>
                        <m:rPr>
                          <m:sty m:val="p"/>
                        </m:rPr>
                        <a:rPr lang="en-US" altLang="zh-CN">
                          <a:solidFill>
                            <a:schemeClr val="accent2"/>
                          </a:solidFill>
                          <a:latin typeface="Cambria Math" panose="02040503050406030204" pitchFamily="18" charset="0"/>
                        </a:rPr>
                        <m:t>∇</m:t>
                      </m:r>
                      <m:r>
                        <a:rPr lang="en-US" altLang="zh-CN">
                          <a:solidFill>
                            <a:schemeClr val="accent2"/>
                          </a:solidFill>
                          <a:latin typeface="Cambria Math" panose="02040503050406030204" pitchFamily="18" charset="0"/>
                        </a:rPr>
                        <m:t>𝑝</m:t>
                      </m:r>
                      <m:r>
                        <a:rPr lang="en-US" altLang="zh-CN">
                          <a:solidFill>
                            <a:schemeClr val="accent2"/>
                          </a:solidFill>
                          <a:latin typeface="Cambria Math" panose="02040503050406030204" pitchFamily="18" charset="0"/>
                        </a:rPr>
                        <m:t> +</m:t>
                      </m:r>
                      <m:r>
                        <a:rPr lang="en-US" altLang="zh-CN" smtClean="0">
                          <a:solidFill>
                            <a:schemeClr val="accent1"/>
                          </a:solidFill>
                          <a:latin typeface="Cambria Math" panose="02040503050406030204" pitchFamily="18" charset="0"/>
                        </a:rPr>
                        <m:t>𝑣</m:t>
                      </m:r>
                      <m:sSup>
                        <m:sSupPr>
                          <m:ctrlPr>
                            <a:rPr lang="en-US" altLang="zh-CN" i="1">
                              <a:solidFill>
                                <a:schemeClr val="accent1"/>
                              </a:solidFill>
                              <a:latin typeface="Cambria Math" panose="02040503050406030204" pitchFamily="18" charset="0"/>
                            </a:rPr>
                          </m:ctrlPr>
                        </m:sSupPr>
                        <m:e>
                          <m:r>
                            <m:rPr>
                              <m:sty m:val="p"/>
                            </m:rPr>
                            <a:rPr lang="en-US" altLang="zh-CN">
                              <a:solidFill>
                                <a:schemeClr val="accent1"/>
                              </a:solidFill>
                              <a:latin typeface="Cambria Math" panose="02040503050406030204" pitchFamily="18" charset="0"/>
                            </a:rPr>
                            <m:t>∇</m:t>
                          </m:r>
                        </m:e>
                        <m:sup>
                          <m:r>
                            <a:rPr lang="en-US" altLang="zh-CN">
                              <a:solidFill>
                                <a:schemeClr val="accent1"/>
                              </a:solidFill>
                              <a:latin typeface="Cambria Math" panose="02040503050406030204" pitchFamily="18" charset="0"/>
                            </a:rPr>
                            <m:t>2</m:t>
                          </m:r>
                        </m:sup>
                      </m:sSup>
                      <m:acc>
                        <m:accPr>
                          <m:chr m:val="⃗"/>
                          <m:ctrlPr>
                            <a:rPr lang="zh-CN" altLang="en-US" i="1">
                              <a:solidFill>
                                <a:schemeClr val="accent1"/>
                              </a:solidFill>
                              <a:latin typeface="Cambria Math" panose="02040503050406030204" pitchFamily="18" charset="0"/>
                            </a:rPr>
                          </m:ctrlPr>
                        </m:accPr>
                        <m:e>
                          <m:r>
                            <a:rPr lang="en-US" altLang="zh-CN">
                              <a:solidFill>
                                <a:schemeClr val="accent1"/>
                              </a:solidFill>
                              <a:latin typeface="Cambria Math" panose="02040503050406030204" pitchFamily="18" charset="0"/>
                            </a:rPr>
                            <m:t>𝑢</m:t>
                          </m:r>
                        </m:e>
                      </m:acc>
                      <m:r>
                        <a:rPr lang="en-US" altLang="zh-CN">
                          <a:solidFill>
                            <a:schemeClr val="dk1"/>
                          </a:solidFill>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a:solidFill>
                                <a:srgbClr val="7030A0"/>
                              </a:solidFill>
                              <a:latin typeface="Cambria Math" panose="02040503050406030204" pitchFamily="18" charset="0"/>
                            </a:rPr>
                            <m:t>𝑔</m:t>
                          </m:r>
                        </m:e>
                      </m:acc>
                    </m:oMath>
                  </m:oMathPara>
                </a14:m>
                <a:endParaRPr lang="zh-CN" altLang="en-US"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788793" cy="68563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83590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e>
                        </m:eqArr>
                      </m:e>
                    </m:d>
                  </m:oMath>
                </a14:m>
                <a:r>
                  <a:rPr lang="en-US" altLang="zh-CN" sz="2400" dirty="0">
                    <a:solidFill>
                      <a:schemeClr val="accent2"/>
                    </a:solidFill>
                  </a:rPr>
                  <a:t>(</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835905"/>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d>
                      <m:dPr>
                        <m:ctrlPr>
                          <a:rPr lang="en-US" altLang="zh-CN" sz="2000" i="1">
                            <a:solidFill>
                              <a:srgbClr val="92D050"/>
                            </a:solidFill>
                            <a:latin typeface="Cambria Math" panose="02040503050406030204" pitchFamily="18" charset="0"/>
                            <a:ea typeface="Cambria Math" panose="02040503050406030204" pitchFamily="18" charset="0"/>
                          </a:rPr>
                        </m:ctrlPr>
                      </m:dPr>
                      <m:e>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e>
                    </m:d>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f>
                      <m:fPr>
                        <m:ctrlPr>
                          <a:rPr lang="en-US" altLang="zh-CN" i="1">
                            <a:solidFill>
                              <a:schemeClr val="accent2"/>
                            </a:solidFill>
                            <a:latin typeface="Cambria Math" panose="02040503050406030204" pitchFamily="18" charset="0"/>
                            <a:ea typeface="Cambria Math" panose="02040503050406030204" pitchFamily="18" charset="0"/>
                          </a:rPr>
                        </m:ctrlPr>
                      </m:fPr>
                      <m:num>
                        <m:r>
                          <a:rPr lang="en-US" altLang="zh-CN" i="1">
                            <a:solidFill>
                              <a:schemeClr val="accent2"/>
                            </a:solidFill>
                            <a:latin typeface="Cambria Math" panose="02040503050406030204" pitchFamily="18" charset="0"/>
                            <a:ea typeface="Cambria Math" panose="02040503050406030204" pitchFamily="18" charset="0"/>
                          </a:rPr>
                          <m:t>1</m:t>
                        </m:r>
                      </m:num>
                      <m:den>
                        <m:r>
                          <a:rPr lang="zh-CN" altLang="en-US" i="1">
                            <a:solidFill>
                              <a:schemeClr val="accent2"/>
                            </a:solidFill>
                            <a:latin typeface="Cambria Math" panose="02040503050406030204" pitchFamily="18" charset="0"/>
                            <a:ea typeface="Cambria Math" panose="02040503050406030204" pitchFamily="18" charset="0"/>
                          </a:rPr>
                          <m:t>𝜌</m:t>
                        </m:r>
                      </m:den>
                    </m:f>
                    <m:r>
                      <m:rPr>
                        <m:sty m:val="p"/>
                      </m:rPr>
                      <a:rPr lang="en-US" altLang="zh-CN" i="1">
                        <a:solidFill>
                          <a:schemeClr val="accent2"/>
                        </a:solidFill>
                        <a:latin typeface="Cambria Math" panose="02040503050406030204" pitchFamily="18" charset="0"/>
                        <a:ea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solidFill>
                    <a:srgbClr val="FFC60E"/>
                  </a:solidFill>
                </a:endParaRPr>
              </a:p>
              <a:p>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r>
                  <a:rPr lang="zh-CN" altLang="en-US" dirty="0"/>
                  <a:t>如何用压力梯度来更新速度</a:t>
                </a:r>
                <a:endParaRPr lang="en-US" altLang="zh-CN" dirty="0"/>
              </a:p>
              <a:p>
                <a:r>
                  <a:rPr lang="zh-CN" altLang="en-US" dirty="0"/>
                  <a:t>如何评估散度</a:t>
                </a:r>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761394" y="3955181"/>
            <a:ext cx="2234347" cy="2373241"/>
            <a:chOff x="8308519" y="3043372"/>
            <a:chExt cx="2747786"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308519" y="3043372"/>
              <a:ext cx="2747786" cy="2567424"/>
              <a:chOff x="1229539" y="2715712"/>
              <a:chExt cx="2747786" cy="2567424"/>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9"/>
                    <a:stretch>
                      <a:fillRect/>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403367" cy="1229567"/>
              </a:xfrm>
              <a:prstGeom prst="rect">
                <a:avLst/>
              </a:prstGeom>
              <a:gradFill>
                <a:gsLst>
                  <a:gs pos="100000">
                    <a:schemeClr val="tx1">
                      <a:lumMod val="50000"/>
                      <a:lumOff val="50000"/>
                    </a:schemeClr>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2">
                      <a:lumMod val="90000"/>
                    </a:schemeClr>
                  </a:gs>
                  <a:gs pos="100000">
                    <a:srgbClr val="BECEEA"/>
                  </a:gs>
                  <a:gs pos="100000">
                    <a:schemeClr val="accent1">
                      <a:lumMod val="30000"/>
                      <a:lumOff val="70000"/>
                    </a:schemeClr>
                  </a:gs>
                </a:gsLst>
                <a:lin ang="5400000" scaled="1"/>
              </a:gradFill>
            </p:spPr>
            <p:txBody>
              <a:bodyPr wrap="square">
                <a:spAutoFit/>
              </a:bodyPr>
              <a:lstStyle/>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−1/2,</m:t>
                        </m:r>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−1,</m:t>
                            </m:r>
                            <m:r>
                              <a:rPr lang="en-US" altLang="zh-CN" sz="1200" i="1">
                                <a:solidFill>
                                  <a:schemeClr val="accent2"/>
                                </a:solidFill>
                                <a:latin typeface="Cambria Math" panose="02040503050406030204" pitchFamily="18" charset="0"/>
                              </a:rPr>
                              <m:t>𝑗</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p>
              <a:p>
                <a14:m>
                  <m:oMath xmlns:m="http://schemas.openxmlformats.org/officeDocument/2006/math">
                    <m:sSubSup>
                      <m:sSubSupPr>
                        <m:ctrlPr>
                          <a:rPr lang="en-US" altLang="zh-CN" sz="1200" i="1">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en-US" altLang="zh-CN" sz="1200" dirty="0">
                  <a:solidFill>
                    <a:schemeClr val="accent2"/>
                  </a:solidFill>
                  <a:ea typeface="Cambria Math" panose="02040503050406030204" pitchFamily="18" charset="0"/>
                </a:endParaRPr>
              </a:p>
              <a:p>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𝑣</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up>
                        <m:r>
                          <a:rPr lang="en-US" altLang="zh-CN" sz="1200" i="1">
                            <a:solidFill>
                              <a:schemeClr val="accent1"/>
                            </a:solidFill>
                            <a:latin typeface="Cambria Math" panose="02040503050406030204" pitchFamily="18" charset="0"/>
                          </a:rPr>
                          <m:t>𝑛</m:t>
                        </m:r>
                        <m:r>
                          <a:rPr lang="en-US" altLang="zh-CN" sz="1200" i="1">
                            <a:solidFill>
                              <a:schemeClr val="accent1"/>
                            </a:solidFill>
                            <a:latin typeface="Cambria Math" panose="02040503050406030204" pitchFamily="18" charset="0"/>
                          </a:rPr>
                          <m:t>+1</m:t>
                        </m:r>
                      </m:sup>
                    </m:sSubSup>
                  </m:oMath>
                </a14:m>
                <a:r>
                  <a:rPr lang="en-US" altLang="zh-CN" sz="1200" dirty="0"/>
                  <a: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−1/2</m:t>
                        </m:r>
                      </m:sub>
                    </m:sSub>
                    <m:r>
                      <a:rPr lang="en-US" altLang="zh-CN" sz="1200" i="1">
                        <a:latin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m:t>
                    </m:r>
                    <m:r>
                      <a:rPr lang="en-US" altLang="zh-CN" sz="1200" i="1">
                        <a:latin typeface="Cambria Math" panose="02040503050406030204" pitchFamily="18" charset="0"/>
                        <a:ea typeface="Cambria Math" panose="02040503050406030204" pitchFamily="18" charset="0"/>
                      </a:rPr>
                      <m:t>𝑡</m:t>
                    </m:r>
                    <m:f>
                      <m:fPr>
                        <m:ctrlPr>
                          <a:rPr lang="en-US" altLang="zh-CN" sz="1200" i="1" smtClean="0">
                            <a:solidFill>
                              <a:schemeClr val="accent2"/>
                            </a:solidFill>
                            <a:latin typeface="Cambria Math" panose="02040503050406030204" pitchFamily="18" charset="0"/>
                            <a:ea typeface="Cambria Math" panose="02040503050406030204" pitchFamily="18" charset="0"/>
                          </a:rPr>
                        </m:ctrlPr>
                      </m:fPr>
                      <m:num>
                        <m:r>
                          <a:rPr lang="en-US" altLang="zh-CN" sz="1200" i="1">
                            <a:solidFill>
                              <a:schemeClr val="accent2"/>
                            </a:solidFill>
                            <a:latin typeface="Cambria Math" panose="02040503050406030204" pitchFamily="18" charset="0"/>
                            <a:ea typeface="Cambria Math" panose="02040503050406030204" pitchFamily="18" charset="0"/>
                          </a:rPr>
                          <m:t>1</m:t>
                        </m:r>
                      </m:num>
                      <m:den>
                        <m:r>
                          <a:rPr lang="zh-CN" altLang="en-US" sz="1200" i="1">
                            <a:solidFill>
                              <a:schemeClr val="accent2"/>
                            </a:solidFill>
                            <a:latin typeface="Cambria Math" panose="02040503050406030204" pitchFamily="18" charset="0"/>
                            <a:ea typeface="Cambria Math" panose="02040503050406030204" pitchFamily="18" charset="0"/>
                          </a:rPr>
                          <m:t>𝜌</m:t>
                        </m:r>
                      </m:den>
                    </m:f>
                  </m:oMath>
                </a14:m>
                <a:r>
                  <a:rPr lang="en-US" altLang="zh-CN" sz="1200" dirty="0">
                    <a:solidFill>
                      <a:schemeClr val="accent2"/>
                    </a:solidFill>
                    <a:ea typeface="Cambria Math" panose="02040503050406030204" pitchFamily="18" charset="0"/>
                  </a:rPr>
                  <a:t> </a:t>
                </a:r>
                <a14:m>
                  <m:oMath xmlns:m="http://schemas.openxmlformats.org/officeDocument/2006/math">
                    <m:f>
                      <m:fPr>
                        <m:ctrlPr>
                          <a:rPr lang="en-US" altLang="zh-CN" sz="1200" i="1">
                            <a:solidFill>
                              <a:schemeClr val="accent2"/>
                            </a:solidFill>
                            <a:latin typeface="Cambria Math" panose="02040503050406030204" pitchFamily="18" charset="0"/>
                            <a:ea typeface="Cambria Math" panose="02040503050406030204" pitchFamily="18" charset="0"/>
                          </a:rPr>
                        </m:ctrlPr>
                      </m:fPr>
                      <m:num>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r>
                              <a:rPr lang="en-US" altLang="zh-CN" sz="1200" i="1">
                                <a:solidFill>
                                  <a:schemeClr val="accent2"/>
                                </a:solidFill>
                                <a:latin typeface="Cambria Math" panose="02040503050406030204" pitchFamily="18" charset="0"/>
                              </a:rPr>
                              <m:t>−1</m:t>
                            </m:r>
                          </m:sub>
                        </m:sSub>
                        <m:r>
                          <a:rPr lang="en-US" altLang="zh-CN" sz="1200" i="1">
                            <a:solidFill>
                              <a:schemeClr val="accent2"/>
                            </a:solidFill>
                            <a:latin typeface="Cambria Math" panose="02040503050406030204" pitchFamily="18" charset="0"/>
                          </a:rPr>
                          <m:t>−</m:t>
                        </m:r>
                        <m:sSub>
                          <m:sSubPr>
                            <m:ctrlPr>
                              <a:rPr lang="en-US" altLang="zh-CN" sz="1200" i="1">
                                <a:solidFill>
                                  <a:schemeClr val="accent2"/>
                                </a:solidFill>
                                <a:latin typeface="Cambria Math" panose="02040503050406030204" pitchFamily="18" charset="0"/>
                              </a:rPr>
                            </m:ctrlPr>
                          </m:sSubPr>
                          <m:e>
                            <m:r>
                              <a:rPr lang="en-US" altLang="zh-CN" sz="1200" i="1">
                                <a:solidFill>
                                  <a:schemeClr val="accent2"/>
                                </a:solidFill>
                                <a:latin typeface="Cambria Math" panose="02040503050406030204" pitchFamily="18" charset="0"/>
                              </a:rPr>
                              <m:t>𝑝</m:t>
                            </m:r>
                          </m:e>
                          <m:sub>
                            <m:r>
                              <a:rPr lang="en-US" altLang="zh-CN" sz="1200" i="1">
                                <a:solidFill>
                                  <a:schemeClr val="accent2"/>
                                </a:solidFill>
                                <a:latin typeface="Cambria Math" panose="02040503050406030204" pitchFamily="18" charset="0"/>
                              </a:rPr>
                              <m:t>𝑖</m:t>
                            </m:r>
                            <m:r>
                              <a:rPr lang="en-US" altLang="zh-CN" sz="1200" i="1">
                                <a:solidFill>
                                  <a:schemeClr val="accent2"/>
                                </a:solidFill>
                                <a:latin typeface="Cambria Math" panose="02040503050406030204" pitchFamily="18" charset="0"/>
                              </a:rPr>
                              <m:t>,</m:t>
                            </m:r>
                            <m:r>
                              <a:rPr lang="en-US" altLang="zh-CN" sz="1200" i="1">
                                <a:solidFill>
                                  <a:schemeClr val="accent2"/>
                                </a:solidFill>
                                <a:latin typeface="Cambria Math" panose="02040503050406030204" pitchFamily="18" charset="0"/>
                              </a:rPr>
                              <m:t>𝑗</m:t>
                            </m:r>
                          </m:sub>
                        </m:sSub>
                      </m:num>
                      <m:den>
                        <m:r>
                          <a:rPr lang="en-US" altLang="zh-CN" sz="1200" i="1">
                            <a:solidFill>
                              <a:schemeClr val="accent2"/>
                            </a:solidFill>
                            <a:latin typeface="Cambria Math" panose="02040503050406030204" pitchFamily="18" charset="0"/>
                            <a:ea typeface="Cambria Math" panose="02040503050406030204" pitchFamily="18" charset="0"/>
                          </a:rPr>
                          <m:t>∆</m:t>
                        </m:r>
                        <m:r>
                          <a:rPr lang="en-US" altLang="zh-CN" sz="1200" i="1">
                            <a:solidFill>
                              <a:schemeClr val="accent2"/>
                            </a:solidFill>
                            <a:latin typeface="Cambria Math" panose="02040503050406030204" pitchFamily="18" charset="0"/>
                            <a:ea typeface="Cambria Math" panose="02040503050406030204" pitchFamily="18" charset="0"/>
                          </a:rPr>
                          <m:t>𝑥</m:t>
                        </m:r>
                      </m:den>
                    </m:f>
                  </m:oMath>
                </a14:m>
                <a:endParaRPr lang="zh-CN" altLang="en-US" sz="12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403367" cy="1229567"/>
              </a:xfrm>
              <a:prstGeom prst="rect">
                <a:avLst/>
              </a:prstGeom>
              <a:blipFill>
                <a:blip r:embed="rId20"/>
                <a:stretch>
                  <a:fillRect/>
                </a:stretch>
              </a:blipFill>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955328" y="403064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955328" y="403064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968076" y="4094639"/>
            <a:ext cx="1000166" cy="275819"/>
          </a:xfrm>
          <a:prstGeom prst="bentConnector3">
            <a:avLst>
              <a:gd name="adj1" fmla="val -431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4</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−1,</m:t>
                              </m:r>
                              <m:r>
                                <a:rPr lang="en-US" altLang="zh-CN" sz="2000" i="1">
                                  <a:latin typeface="Cambria Math" panose="02040503050406030204" pitchFamily="18" charset="0"/>
                                  <a:ea typeface="Cambria Math" panose="02040503050406030204" pitchFamily="18" charset="0"/>
                                </a:rPr>
                                <m:t>𝑗</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𝑝</m:t>
                              </m:r>
                            </m:e>
                            <m:sub>
                              <m:r>
                                <a:rPr lang="en-US" altLang="zh-CN" sz="2000" i="1">
                                  <a:latin typeface="Cambria Math" panose="02040503050406030204" pitchFamily="18" charset="0"/>
                                  <a:ea typeface="Cambria Math" panose="02040503050406030204" pitchFamily="18" charset="0"/>
                                </a:rPr>
                                <m:t>𝑖</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𝑗</m:t>
                              </m:r>
                              <m:r>
                                <a:rPr lang="en-US" altLang="zh-CN" sz="2000" i="1">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流体分析</a:t>
            </a:r>
            <a:endParaRPr kumimoji="1" lang="en-US" altLang="zh-CN" dirty="0"/>
          </a:p>
          <a:p>
            <a:r>
              <a:rPr kumimoji="1" lang="zh-CN" altLang="en-US" dirty="0"/>
              <a:t>流体求解</a:t>
            </a:r>
            <a:endParaRPr kumimoji="1" lang="en-US" altLang="zh-CN" dirty="0"/>
          </a:p>
          <a:p>
            <a:pPr lvl="1"/>
            <a:r>
              <a:rPr kumimoji="1" lang="en-US" altLang="zh-CN" dirty="0"/>
              <a:t>Navier-Stokes</a:t>
            </a:r>
            <a:r>
              <a:rPr kumimoji="1" lang="zh-CN" altLang="en-US" dirty="0"/>
              <a:t> 方程</a:t>
            </a:r>
            <a:endParaRPr kumimoji="1" lang="en-US" altLang="zh-CN" dirty="0"/>
          </a:p>
          <a:p>
            <a:pPr lvl="1"/>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r>
              <a:rPr kumimoji="1" lang="en-US" altLang="zh-CN" sz="4000" dirty="0"/>
              <a:t>Smooth</a:t>
            </a:r>
            <a:r>
              <a:rPr kumimoji="1" lang="zh-CN" altLang="en-US" sz="4000" dirty="0"/>
              <a:t> </a:t>
            </a:r>
            <a:r>
              <a:rPr kumimoji="1" lang="en-US" altLang="zh-CN" sz="4000" dirty="0"/>
              <a:t>Particle</a:t>
            </a:r>
            <a:r>
              <a:rPr kumimoji="1" lang="zh-CN" altLang="en-US" sz="4000" dirty="0"/>
              <a:t> </a:t>
            </a:r>
            <a:r>
              <a:rPr kumimoji="1" lang="en-US" altLang="zh-CN" sz="4000" dirty="0"/>
              <a:t>Hydrodynamics</a:t>
            </a:r>
            <a:r>
              <a:rPr lang="en-US" altLang="zh-CN" sz="4000"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r>
              <a:rPr lang="zh-CN" altLang="en-US" dirty="0"/>
              <a:t>没有固定的形态</a:t>
            </a:r>
            <a:endParaRPr lang="en-US" altLang="zh-CN" dirty="0"/>
          </a:p>
          <a:p>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8" name="组合 167">
            <a:extLst>
              <a:ext uri="{FF2B5EF4-FFF2-40B4-BE49-F238E27FC236}">
                <a16:creationId xmlns:a16="http://schemas.microsoft.com/office/drawing/2014/main" id="{6E7AF79A-E0ED-4E84-8B37-A45E1E94E3EF}"/>
              </a:ext>
            </a:extLst>
          </p:cNvPr>
          <p:cNvGrpSpPr/>
          <p:nvPr/>
        </p:nvGrpSpPr>
        <p:grpSpPr>
          <a:xfrm>
            <a:off x="6491120" y="4302322"/>
            <a:ext cx="4732835" cy="2363779"/>
            <a:chOff x="6507956" y="4211929"/>
            <a:chExt cx="4732835" cy="2363779"/>
          </a:xfrm>
        </p:grpSpPr>
        <p:grpSp>
          <p:nvGrpSpPr>
            <p:cNvPr id="167" name="组合 166">
              <a:extLst>
                <a:ext uri="{FF2B5EF4-FFF2-40B4-BE49-F238E27FC236}">
                  <a16:creationId xmlns:a16="http://schemas.microsoft.com/office/drawing/2014/main" id="{54011C37-ACC3-40A5-8616-B1C49F49BC0E}"/>
                </a:ext>
              </a:extLst>
            </p:cNvPr>
            <p:cNvGrpSpPr/>
            <p:nvPr/>
          </p:nvGrpSpPr>
          <p:grpSpPr>
            <a:xfrm>
              <a:off x="9074484" y="4211929"/>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507956" y="4406014"/>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31223" cy="400110"/>
              </a:xfrm>
              <a:prstGeom prst="rect">
                <a:avLst/>
              </a:prstGeom>
            </p:spPr>
            <p:txBody>
              <a:bodyPr wrap="none">
                <a:spAutoFit/>
              </a:bodyPr>
              <a:lstStyle/>
              <a:p>
                <a14:m>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𝑵</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31223" cy="400110"/>
              </a:xfrm>
              <a:prstGeom prst="rect">
                <a:avLst/>
              </a:prstGeom>
              <a:blipFill>
                <a:blip r:embed="rId4"/>
                <a:stretch>
                  <a:fillRect t="-7576" r="-1207"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restitution</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friction</a:t>
            </a:r>
            <a:endParaRPr lang="zh-CN" altLang="en-US"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𝑙</m:t>
                        </m:r>
                      </m:oMath>
                    </m:oMathPara>
                  </a14:m>
                  <a:endParaRPr lang="zh-CN" altLang="en-US" dirty="0">
                    <a:solidFill>
                      <a:srgbClr val="FF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58" name="组合 57">
            <a:extLst>
              <a:ext uri="{FF2B5EF4-FFF2-40B4-BE49-F238E27FC236}">
                <a16:creationId xmlns:a16="http://schemas.microsoft.com/office/drawing/2014/main" id="{BCB258F0-5699-4F7B-9176-0415655473C0}"/>
              </a:ext>
            </a:extLst>
          </p:cNvPr>
          <p:cNvGrpSpPr/>
          <p:nvPr/>
        </p:nvGrpSpPr>
        <p:grpSpPr>
          <a:xfrm>
            <a:off x="9065311" y="4087558"/>
            <a:ext cx="2250591" cy="2531735"/>
            <a:chOff x="7267755" y="3556159"/>
            <a:chExt cx="2250591" cy="2531735"/>
          </a:xfrm>
        </p:grpSpPr>
        <p:sp>
          <p:nvSpPr>
            <p:cNvPr id="10" name="椭圆 9">
              <a:extLst>
                <a:ext uri="{FF2B5EF4-FFF2-40B4-BE49-F238E27FC236}">
                  <a16:creationId xmlns:a16="http://schemas.microsoft.com/office/drawing/2014/main" id="{5F2DE6FC-4FA5-4B7B-B64A-FAEB1B13ACC6}"/>
                </a:ext>
              </a:extLst>
            </p:cNvPr>
            <p:cNvSpPr/>
            <p:nvPr/>
          </p:nvSpPr>
          <p:spPr>
            <a:xfrm>
              <a:off x="7267755" y="3556159"/>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8543241" y="5415703"/>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9056523" y="52326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8238803" y="4527207"/>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8673731" y="4335359"/>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8567991" y="4872038"/>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8214339" y="564713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8214339" y="5647132"/>
                  <a:ext cx="401007" cy="440762"/>
                </a:xfrm>
                <a:prstGeom prst="rect">
                  <a:avLst/>
                </a:prstGeom>
                <a:blipFill>
                  <a:blip r:embed="rId4"/>
                  <a:stretch>
                    <a:fillRect t="-6944" r="-28788"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8261851" y="4740843"/>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8261851" y="4740843"/>
                  <a:ext cx="401007" cy="440762"/>
                </a:xfrm>
                <a:prstGeom prst="rect">
                  <a:avLst/>
                </a:prstGeom>
                <a:blipFill>
                  <a:blip r:embed="rId5"/>
                  <a:stretch>
                    <a:fillRect t="-6849" r="-33333" b="-68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8965895" y="5360433"/>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8965895" y="5360433"/>
                  <a:ext cx="401007" cy="400110"/>
                </a:xfrm>
                <a:prstGeom prst="rect">
                  <a:avLst/>
                </a:prstGeom>
                <a:blipFill>
                  <a:blip r:embed="rId6"/>
                  <a:stretch>
                    <a:fillRect t="-18182" r="-30303"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8915405" y="4400686"/>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8915405" y="4400686"/>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8333955" y="4415665"/>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9284310" y="5047746"/>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8576091" y="4214533"/>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8972041" y="5340485"/>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CEADA8-D7B5-4BE9-8C07-A65542BB8932}"/>
                  </a:ext>
                </a:extLst>
              </p:cNvPr>
              <p:cNvSpPr>
                <a:spLocks noGrp="1"/>
              </p:cNvSpPr>
              <p:nvPr>
                <p:ph idx="1"/>
              </p:nvPr>
            </p:nvSpPr>
            <p:spPr>
              <a:xfrm>
                <a:off x="838200" y="1825625"/>
                <a:ext cx="4500642" cy="4667250"/>
              </a:xfrm>
            </p:spPr>
            <p:txBody>
              <a:bodyPr>
                <a:normAutofit/>
              </a:bodyPr>
              <a:lstStyle/>
              <a:p>
                <a14:m>
                  <m:oMath xmlns:m="http://schemas.openxmlformats.org/officeDocument/2006/math">
                    <m:func>
                      <m:funcPr>
                        <m:ctrlPr>
                          <a:rPr lang="zh-CN" altLang="en-US" i="1" smtClean="0">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a14:m>
                <a:endParaRPr lang="en-US" altLang="zh-CN" dirty="0"/>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e>
                            </m:d>
                          </m:e>
                          <m:sup>
                            <m:r>
                              <a:rPr lang="zh-CN" altLang="en-US">
                                <a:latin typeface="Cambria Math" panose="02040503050406030204" pitchFamily="18" charset="0"/>
                              </a:rPr>
                              <m:t>2</m:t>
                            </m:r>
                          </m:sup>
                        </m:sSup>
                      </m:e>
                    </m:nary>
                  </m:oMath>
                </a14:m>
                <a:endParaRPr lang="en-US" altLang="zh-CN"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endParaRPr lang="en-US" altLang="zh-CN" b="1"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rPr>
                      <m:t>𝑎𝑟𝑔</m:t>
                    </m:r>
                    <m:r>
                      <m:rPr>
                        <m:sty m:val="p"/>
                      </m:rPr>
                      <a:rPr lang="zh-CN" altLang="en-US">
                        <a:latin typeface="Cambria Math" panose="02040503050406030204" pitchFamily="18" charset="0"/>
                      </a:rPr>
                      <m:t>min</m:t>
                    </m:r>
                    <m:r>
                      <a:rPr lang="en-US" altLang="zh-CN" b="0" i="0" smtClean="0">
                        <a:latin typeface="Cambria Math" panose="02040503050406030204" pitchFamily="18" charset="0"/>
                      </a:rPr>
                      <m:t> </m:t>
                    </m:r>
                    <m:f>
                      <m:fPr>
                        <m:ctrlPr>
                          <a:rPr lang="en-US" altLang="zh-CN" i="1" smtClean="0">
                            <a:solidFill>
                              <a:srgbClr val="C00000"/>
                            </a:solidFill>
                            <a:latin typeface="Cambria Math" panose="02040503050406030204" pitchFamily="18" charset="0"/>
                            <a:ea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1</m:t>
                        </m:r>
                      </m:num>
                      <m:den>
                        <m:r>
                          <a:rPr lang="en-US" altLang="zh-CN" i="1">
                            <a:solidFill>
                              <a:srgbClr val="C00000"/>
                            </a:solidFill>
                            <a:latin typeface="Cambria Math" panose="02040503050406030204" pitchFamily="18" charset="0"/>
                            <a:ea typeface="Cambria Math" panose="02040503050406030204" pitchFamily="18" charset="0"/>
                          </a:rPr>
                          <m:t>2</m:t>
                        </m:r>
                      </m:den>
                    </m:f>
                    <m:r>
                      <a:rPr lang="en-US" altLang="zh-CN" i="1" smtClean="0">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6"/>
                            </a:solidFill>
                            <a:latin typeface="Cambria Math" panose="02040503050406030204" pitchFamily="18" charset="0"/>
                            <a:ea typeface="Cambria Math" panose="02040503050406030204" pitchFamily="18" charset="0"/>
                          </a:rPr>
                        </m:ctrlPr>
                      </m:sSupPr>
                      <m:e>
                        <m:r>
                          <a:rPr lang="en-US" altLang="zh-CN" b="1" i="1">
                            <a:solidFill>
                              <a:schemeClr val="accent6"/>
                            </a:solidFill>
                            <a:latin typeface="Cambria Math" panose="02040503050406030204" pitchFamily="18" charset="0"/>
                            <a:ea typeface="Cambria Math" panose="02040503050406030204" pitchFamily="18" charset="0"/>
                          </a:rPr>
                          <m:t>𝒑</m:t>
                        </m:r>
                      </m:e>
                      <m:sup>
                        <m:r>
                          <a:rPr lang="en-US" altLang="zh-CN" i="1">
                            <a:solidFill>
                              <a:schemeClr val="accent6"/>
                            </a:solidFill>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smtClean="0">
                        <a:solidFill>
                          <a:schemeClr val="accent6"/>
                        </a:solidFill>
                        <a:latin typeface="Cambria Math" panose="02040503050406030204" pitchFamily="18" charset="0"/>
                        <a:ea typeface="Cambria Math" panose="02040503050406030204" pitchFamily="18" charset="0"/>
                      </a:rPr>
                      <m:t>∆</m:t>
                    </m:r>
                    <m:r>
                      <a:rPr lang="en-US" altLang="zh-CN" b="1" i="1">
                        <a:solidFill>
                          <a:schemeClr val="accent6"/>
                        </a:solidFill>
                        <a:latin typeface="Cambria Math" panose="02040503050406030204" pitchFamily="18" charset="0"/>
                        <a:ea typeface="Cambria Math" panose="02040503050406030204" pitchFamily="18" charset="0"/>
                      </a:rPr>
                      <m:t>𝒑</m:t>
                    </m:r>
                  </m:oMath>
                </a14:m>
                <a:br>
                  <a:rPr lang="en-US" altLang="zh-CN" b="1" i="1" dirty="0">
                    <a:latin typeface="Cambria Math" panose="02040503050406030204" pitchFamily="18" charset="0"/>
                    <a:ea typeface="Cambria Math" panose="02040503050406030204" pitchFamily="18" charset="0"/>
                  </a:rPr>
                </a:br>
                <a:br>
                  <a:rPr lang="en-US" altLang="zh-CN" i="1" dirty="0">
                    <a:latin typeface="Cambria Math" panose="02040503050406030204" pitchFamily="18" charset="0"/>
                  </a:rPr>
                </a:br>
                <a:endParaRPr lang="en-US" altLang="zh-CN" dirty="0"/>
              </a:p>
            </p:txBody>
          </p:sp>
        </mc:Choice>
        <mc:Fallback xmlns="">
          <p:sp>
            <p:nvSpPr>
              <p:cNvPr id="3" name="内容占位符 2">
                <a:extLst>
                  <a:ext uri="{FF2B5EF4-FFF2-40B4-BE49-F238E27FC236}">
                    <a16:creationId xmlns:a16="http://schemas.microsoft.com/office/drawing/2014/main" id="{BACEADA8-D7B5-4BE9-8C07-A65542BB8932}"/>
                  </a:ext>
                </a:extLst>
              </p:cNvPr>
              <p:cNvSpPr>
                <a:spLocks noGrp="1" noRot="1" noChangeAspect="1" noMove="1" noResize="1" noEditPoints="1" noAdjustHandles="1" noChangeArrowheads="1" noChangeShapeType="1" noTextEdit="1"/>
              </p:cNvSpPr>
              <p:nvPr>
                <p:ph idx="1"/>
              </p:nvPr>
            </p:nvSpPr>
            <p:spPr>
              <a:xfrm>
                <a:off x="838200" y="1825625"/>
                <a:ext cx="4500642" cy="4667250"/>
              </a:xfrm>
              <a:blipFill>
                <a:blip r:embed="rId3"/>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D50D8AAA-5460-409D-B7BE-5D739B667976}"/>
              </a:ext>
            </a:extLst>
          </p:cNvPr>
          <p:cNvGrpSpPr/>
          <p:nvPr/>
        </p:nvGrpSpPr>
        <p:grpSpPr>
          <a:xfrm>
            <a:off x="4629731" y="4888391"/>
            <a:ext cx="7206160" cy="1461810"/>
            <a:chOff x="4334449" y="3910389"/>
            <a:chExt cx="7206160" cy="146181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096000" y="3910389"/>
                  <a:ext cx="2069284"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m:t>
                        </m:r>
                        <m:r>
                          <a:rPr lang="en-US" altLang="zh-CN" sz="2800" b="1" i="1">
                            <a:solidFill>
                              <a:schemeClr val="accent6"/>
                            </a:solidFill>
                            <a:latin typeface="Cambria Math" panose="02040503050406030204" pitchFamily="18" charset="0"/>
                            <a:ea typeface="Cambria Math" panose="02040503050406030204" pitchFamily="18" charset="0"/>
                          </a:rPr>
                          <m:t>𝒑</m:t>
                        </m:r>
                        <m:r>
                          <a:rPr lang="en-US" altLang="zh-CN" sz="2800" b="1" i="1">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1</m:t>
                                      </m:r>
                                    </m:sub>
                                  </m:sSub>
                                </m:e>
                              </m:mr>
                              <m:mr>
                                <m:e>
                                  <m:r>
                                    <a:rPr lang="en-US" altLang="zh-CN" sz="2800" b="0" i="1">
                                      <a:solidFill>
                                        <a:schemeClr val="accent6"/>
                                      </a:solidFill>
                                      <a:latin typeface="Cambria Math" panose="02040503050406030204" pitchFamily="18" charset="0"/>
                                      <a:ea typeface="Cambria Math" panose="02040503050406030204" pitchFamily="18" charset="0"/>
                                    </a:rPr>
                                    <m:t>⋮</m:t>
                                  </m:r>
                                </m:e>
                              </m:mr>
                              <m:mr>
                                <m:e>
                                  <m:r>
                                    <a:rPr lang="en-US" altLang="zh-CN" sz="2800" b="0" i="1">
                                      <a:solidFill>
                                        <a:schemeClr val="accent6"/>
                                      </a:solidFill>
                                      <a:latin typeface="Cambria Math" panose="02040503050406030204" pitchFamily="18" charset="0"/>
                                      <a:ea typeface="Cambria Math" panose="02040503050406030204" pitchFamily="18" charset="0"/>
                                    </a:rPr>
                                    <m:t>∆</m:t>
                                  </m:r>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b="0" i="1">
                                              <a:solidFill>
                                                <a:schemeClr val="accent6"/>
                                              </a:solidFill>
                                              <a:latin typeface="Cambria Math" panose="02040503050406030204" pitchFamily="18" charset="0"/>
                                            </a:rPr>
                                            <m:t>𝑝</m:t>
                                          </m:r>
                                        </m:e>
                                      </m:acc>
                                    </m:e>
                                    <m:sub>
                                      <m:r>
                                        <a:rPr lang="en-US" altLang="zh-CN" sz="2800" b="0" i="1">
                                          <a:solidFill>
                                            <a:schemeClr val="accent6"/>
                                          </a:solidFill>
                                          <a:latin typeface="Cambria Math" panose="02040503050406030204" pitchFamily="18" charset="0"/>
                                        </a:rPr>
                                        <m:t>𝑛</m:t>
                                      </m:r>
                                    </m:sub>
                                  </m:sSub>
                                </m:e>
                              </m:mr>
                            </m:m>
                          </m:e>
                        </m:d>
                      </m:oMath>
                    </m:oMathPara>
                  </a14:m>
                  <a:endParaRPr lang="zh-CN" altLang="en-US" sz="2800" b="1" dirty="0">
                    <a:solidFill>
                      <a:schemeClr val="accent6"/>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096000" y="3910389"/>
                  <a:ext cx="2069284" cy="146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8283948" y="3984576"/>
                  <a:ext cx="3256661" cy="1313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Cambria Math" panose="02040503050406030204" pitchFamily="18" charset="0"/>
                          </a:rPr>
                          <m:t>𝑴</m:t>
                        </m:r>
                        <m:r>
                          <a:rPr lang="en-US" altLang="zh-CN" sz="2800" b="1" i="1">
                            <a:latin typeface="Cambria Math" panose="02040503050406030204" pitchFamily="18" charset="0"/>
                            <a:ea typeface="Cambria Math" panose="02040503050406030204" pitchFamily="18" charset="0"/>
                          </a:rPr>
                          <m:t>=</m:t>
                        </m:r>
                        <m:d>
                          <m:dPr>
                            <m:begChr m:val="["/>
                            <m:endChr m:val="]"/>
                            <m:ctrlPr>
                              <a:rPr lang="en-US" altLang="zh-CN" sz="28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800" b="1" i="1">
                                    <a:latin typeface="Cambria Math" panose="02040503050406030204" pitchFamily="18" charset="0"/>
                                    <a:ea typeface="Cambria Math" panose="02040503050406030204" pitchFamily="18" charset="0"/>
                                  </a:rPr>
                                </m:ctrlPr>
                              </m:mPr>
                              <m:mr>
                                <m:e>
                                  <m:sSub>
                                    <m:sSubPr>
                                      <m:ctrlPr>
                                        <a:rPr lang="zh-CN" altLang="en-US" sz="2800" i="1" smtClean="0">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1</m:t>
                                      </m:r>
                                    </m:sub>
                                  </m:sSub>
                                </m:e>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m:t>
                                  </m:r>
                                </m:e>
                                <m:e>
                                  <m:r>
                                    <a:rPr lang="en-US" altLang="zh-CN" sz="2800" b="0" i="1" smtClean="0">
                                      <a:latin typeface="Cambria Math" panose="02040503050406030204" pitchFamily="18" charset="0"/>
                                      <a:ea typeface="Cambria Math" panose="02040503050406030204" pitchFamily="18" charset="0"/>
                                    </a:rPr>
                                    <m:t>0</m:t>
                                  </m:r>
                                </m:e>
                              </m:mr>
                              <m:mr>
                                <m:e>
                                  <m:r>
                                    <a:rPr lang="en-US" altLang="zh-CN" sz="2800" b="0" i="1" smtClean="0">
                                      <a:latin typeface="Cambria Math" panose="02040503050406030204" pitchFamily="18" charset="0"/>
                                      <a:ea typeface="Cambria Math" panose="02040503050406030204" pitchFamily="18" charset="0"/>
                                    </a:rPr>
                                    <m:t>0</m:t>
                                  </m:r>
                                </m:e>
                                <m:e>
                                  <m:r>
                                    <a:rPr lang="en-US" altLang="zh-CN" sz="2800" b="0" i="1" smtClean="0">
                                      <a:latin typeface="Cambria Math" panose="02040503050406030204" pitchFamily="18" charset="0"/>
                                      <a:ea typeface="Cambria Math" panose="02040503050406030204" pitchFamily="18" charset="0"/>
                                    </a:rPr>
                                    <m:t>0</m:t>
                                  </m:r>
                                </m:e>
                                <m:e>
                                  <m:sSub>
                                    <m:sSubPr>
                                      <m:ctrlPr>
                                        <a:rPr lang="zh-CN" altLang="en-US" sz="2800" i="1">
                                          <a:latin typeface="Cambria Math" panose="02040503050406030204" pitchFamily="18" charset="0"/>
                                        </a:rPr>
                                      </m:ctrlPr>
                                    </m:sSubPr>
                                    <m:e>
                                      <m:r>
                                        <a:rPr lang="zh-CN" altLang="en-US" sz="2800" i="1">
                                          <a:latin typeface="Cambria Math" panose="02040503050406030204" pitchFamily="18" charset="0"/>
                                        </a:rPr>
                                        <m:t>𝑚</m:t>
                                      </m:r>
                                    </m:e>
                                    <m:sub>
                                      <m:r>
                                        <a:rPr lang="en-US" altLang="zh-CN" sz="2800" b="0" i="1" smtClean="0">
                                          <a:latin typeface="Cambria Math" panose="02040503050406030204" pitchFamily="18" charset="0"/>
                                        </a:rPr>
                                        <m:t>𝑛</m:t>
                                      </m:r>
                                    </m:sub>
                                  </m:sSub>
                                </m:e>
                              </m:mr>
                            </m:m>
                          </m:e>
                        </m:d>
                      </m:oMath>
                    </m:oMathPara>
                  </a14:m>
                  <a:endParaRPr lang="zh-CN" altLang="en-US" sz="28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8283948" y="3984576"/>
                  <a:ext cx="3256661" cy="131343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334449" y="3910389"/>
                  <a:ext cx="1642886" cy="14618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accent6"/>
                            </a:solidFill>
                            <a:latin typeface="Cambria Math" panose="02040503050406030204" pitchFamily="18" charset="0"/>
                            <a:ea typeface="Cambria Math" panose="02040503050406030204" pitchFamily="18" charset="0"/>
                          </a:rPr>
                          <m:t>𝒑</m:t>
                        </m:r>
                        <m:r>
                          <a:rPr lang="en-US" altLang="zh-CN" sz="2800" b="1" i="1" smtClean="0">
                            <a:solidFill>
                              <a:schemeClr val="accent6"/>
                            </a:solidFill>
                            <a:latin typeface="Cambria Math" panose="02040503050406030204" pitchFamily="18" charset="0"/>
                            <a:ea typeface="Cambria Math" panose="02040503050406030204" pitchFamily="18" charset="0"/>
                          </a:rPr>
                          <m:t>=</m:t>
                        </m:r>
                        <m:d>
                          <m:dPr>
                            <m:begChr m:val="["/>
                            <m:endChr m:val="]"/>
                            <m:ctrlPr>
                              <a:rPr lang="en-US" altLang="zh-CN" sz="2800" b="1" i="1">
                                <a:solidFill>
                                  <a:schemeClr val="accent6"/>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800" b="1" i="1">
                                    <a:solidFill>
                                      <a:schemeClr val="accent6"/>
                                    </a:solidFill>
                                    <a:latin typeface="Cambria Math" panose="02040503050406030204" pitchFamily="18" charset="0"/>
                                    <a:ea typeface="Cambria Math" panose="02040503050406030204" pitchFamily="18" charset="0"/>
                                  </a:rPr>
                                </m:ctrlPr>
                              </m:mP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1</m:t>
                                      </m:r>
                                    </m:sub>
                                  </m:sSub>
                                </m:e>
                              </m:mr>
                              <m:mr>
                                <m:e>
                                  <m:r>
                                    <a:rPr lang="en-US" altLang="zh-CN" sz="2800" i="1">
                                      <a:solidFill>
                                        <a:schemeClr val="accent6"/>
                                      </a:solidFill>
                                      <a:latin typeface="Cambria Math" panose="02040503050406030204" pitchFamily="18" charset="0"/>
                                      <a:ea typeface="Cambria Math" panose="02040503050406030204" pitchFamily="18" charset="0"/>
                                    </a:rPr>
                                    <m:t>⋮</m:t>
                                  </m:r>
                                </m:e>
                              </m:mr>
                              <m:mr>
                                <m:e>
                                  <m:sSub>
                                    <m:sSubPr>
                                      <m:ctrlPr>
                                        <a:rPr lang="en-US" altLang="zh-CN" sz="2800" i="1">
                                          <a:solidFill>
                                            <a:schemeClr val="accent6"/>
                                          </a:solidFill>
                                          <a:latin typeface="Cambria Math" panose="02040503050406030204" pitchFamily="18" charset="0"/>
                                          <a:ea typeface="Cambria Math" panose="02040503050406030204" pitchFamily="18" charset="0"/>
                                        </a:rPr>
                                      </m:ctrlPr>
                                    </m:sSubPr>
                                    <m:e>
                                      <m:acc>
                                        <m:accPr>
                                          <m:chr m:val="⃗"/>
                                          <m:ctrlPr>
                                            <a:rPr lang="en-US" altLang="zh-CN" sz="2800" i="1">
                                              <a:solidFill>
                                                <a:schemeClr val="accent6"/>
                                              </a:solidFill>
                                              <a:latin typeface="Cambria Math" panose="02040503050406030204" pitchFamily="18" charset="0"/>
                                            </a:rPr>
                                          </m:ctrlPr>
                                        </m:accPr>
                                        <m:e>
                                          <m:r>
                                            <a:rPr lang="en-US" altLang="zh-CN" sz="2800" i="1">
                                              <a:solidFill>
                                                <a:schemeClr val="accent6"/>
                                              </a:solidFill>
                                              <a:latin typeface="Cambria Math" panose="02040503050406030204" pitchFamily="18" charset="0"/>
                                            </a:rPr>
                                            <m:t>𝑝</m:t>
                                          </m:r>
                                        </m:e>
                                      </m:acc>
                                    </m:e>
                                    <m:sub>
                                      <m:r>
                                        <a:rPr lang="en-US" altLang="zh-CN" sz="2800" i="1">
                                          <a:solidFill>
                                            <a:schemeClr val="accent6"/>
                                          </a:solidFill>
                                          <a:latin typeface="Cambria Math" panose="02040503050406030204" pitchFamily="18" charset="0"/>
                                        </a:rPr>
                                        <m:t>𝑛</m:t>
                                      </m:r>
                                    </m:sub>
                                  </m:sSub>
                                </m:e>
                              </m:mr>
                            </m:m>
                          </m:e>
                        </m:d>
                      </m:oMath>
                    </m:oMathPara>
                  </a14:m>
                  <a:endParaRPr lang="zh-CN" altLang="en-US" sz="28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334449" y="3910389"/>
                  <a:ext cx="1642886" cy="1461810"/>
                </a:xfrm>
                <a:prstGeom prst="rect">
                  <a:avLst/>
                </a:prstGeom>
                <a:blipFill>
                  <a:blip r:embed="rId6"/>
                  <a:stretch>
                    <a:fillRect/>
                  </a:stretch>
                </a:blipFill>
              </p:spPr>
              <p:txBody>
                <a:bodyPr/>
                <a:lstStyle/>
                <a:p>
                  <a:r>
                    <a:rPr lang="zh-CN" altLang="en-US">
                      <a:noFill/>
                    </a:rPr>
                    <a:t> </a:t>
                  </a:r>
                </a:p>
              </p:txBody>
            </p:sp>
          </mc:Fallback>
        </mc:AlternateContent>
      </p:grpSp>
      <p:grpSp>
        <p:nvGrpSpPr>
          <p:cNvPr id="21" name="组合 20">
            <a:extLst>
              <a:ext uri="{FF2B5EF4-FFF2-40B4-BE49-F238E27FC236}">
                <a16:creationId xmlns:a16="http://schemas.microsoft.com/office/drawing/2014/main" id="{430326FD-5BCF-4A68-A02B-A6A24E9F5871}"/>
              </a:ext>
            </a:extLst>
          </p:cNvPr>
          <p:cNvGrpSpPr/>
          <p:nvPr/>
        </p:nvGrpSpPr>
        <p:grpSpPr>
          <a:xfrm>
            <a:off x="5476775" y="1934678"/>
            <a:ext cx="6169793" cy="2634449"/>
            <a:chOff x="5476775" y="1934678"/>
            <a:chExt cx="6169793" cy="2634449"/>
          </a:xfrm>
        </p:grpSpPr>
        <p:sp>
          <p:nvSpPr>
            <p:cNvPr id="19" name="矩形: 圆角 18">
              <a:extLst>
                <a:ext uri="{FF2B5EF4-FFF2-40B4-BE49-F238E27FC236}">
                  <a16:creationId xmlns:a16="http://schemas.microsoft.com/office/drawing/2014/main" id="{DBE8BAAD-3281-4197-8756-3D11752841E0}"/>
                </a:ext>
              </a:extLst>
            </p:cNvPr>
            <p:cNvSpPr/>
            <p:nvPr/>
          </p:nvSpPr>
          <p:spPr>
            <a:xfrm>
              <a:off x="5476775" y="1934678"/>
              <a:ext cx="6169793" cy="2634449"/>
            </a:xfrm>
            <a:prstGeom prst="roundRect">
              <a:avLst>
                <a:gd name="adj" fmla="val 5987"/>
              </a:avLst>
            </a:prstGeom>
            <a:solidFill>
              <a:schemeClr val="accent5">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5631610" y="2984847"/>
                  <a:ext cx="5722190" cy="1584280"/>
                </a:xfrm>
                <a:prstGeom prst="rect">
                  <a:avLst/>
                </a:prstGeom>
              </p:spPr>
              <p:txBody>
                <a:bodyPr wrap="square">
                  <a:spAutoFit/>
                </a:bodyPr>
                <a:lstStyle/>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a:solidFill>
                                <a:schemeClr val="accent1"/>
                              </a:solidFill>
                              <a:latin typeface="Cambria Math" panose="02040503050406030204" pitchFamily="18" charset="0"/>
                            </a:rPr>
                          </m:ctrlPr>
                        </m:acc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ea typeface="Cambria Math" panose="02040503050406030204" pitchFamily="18" charset="0"/>
                            </a:rPr>
                            <m:t>∆</m:t>
                          </m:r>
                          <m:sSub>
                            <m:sSubPr>
                              <m:ctrlPr>
                                <a:rPr lang="en-US" altLang="zh-CN"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ea typeface="Cambria Math" panose="02040503050406030204" pitchFamily="18" charset="0"/>
                                </a:rPr>
                                <m:t>𝑖</m:t>
                              </m:r>
                            </m:sub>
                          </m:sSub>
                        </m:num>
                        <m:den>
                          <m:r>
                            <a:rPr lang="en-US" altLang="zh-CN" i="1">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r>
                        <a:rPr lang="en-US" altLang="zh-CN" i="1">
                          <a:solidFill>
                            <a:schemeClr val="accent1"/>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b="1" i="1">
                                      <a:solidFill>
                                        <a:schemeClr val="accent1"/>
                                      </a:solidFill>
                                      <a:latin typeface="Cambria Math" panose="02040503050406030204" pitchFamily="18" charset="0"/>
                                      <a:ea typeface="Cambria Math" panose="02040503050406030204" pitchFamily="18" charset="0"/>
                                    </a:rPr>
                                  </m:ctrlPr>
                                </m:accPr>
                                <m:e>
                                  <m:r>
                                    <a:rPr lang="en-US" altLang="zh-CN" b="0" i="1" smtClean="0">
                                      <a:solidFill>
                                        <a:schemeClr val="accent1"/>
                                      </a:solidFill>
                                      <a:latin typeface="Cambria Math" panose="02040503050406030204" pitchFamily="18" charset="0"/>
                                      <a:ea typeface="Cambria Math" panose="02040503050406030204" pitchFamily="18" charset="0"/>
                                    </a:rPr>
                                    <m:t>𝐹</m:t>
                                  </m:r>
                                </m:e>
                              </m:acc>
                            </m:e>
                            <m:sub>
                              <m:r>
                                <a:rPr lang="en-US" altLang="zh-CN" i="1">
                                  <a:solidFill>
                                    <a:schemeClr val="accent1"/>
                                  </a:solidFill>
                                  <a:latin typeface="Cambria Math" panose="02040503050406030204" pitchFamily="18" charset="0"/>
                                </a:rPr>
                                <m:t>𝑒𝑥𝑡</m:t>
                              </m:r>
                            </m:sub>
                          </m:sSub>
                        </m:num>
                        <m:den>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𝑚</m:t>
                              </m:r>
                            </m:e>
                            <m:sub>
                              <m:r>
                                <a:rPr lang="en-US" altLang="zh-CN" i="1">
                                  <a:solidFill>
                                    <a:schemeClr val="accent1"/>
                                  </a:solidFill>
                                  <a:latin typeface="Cambria Math" panose="02040503050406030204" pitchFamily="18" charset="0"/>
                                </a:rPr>
                                <m:t>𝑖</m:t>
                              </m:r>
                            </m:sub>
                          </m:sSub>
                        </m:den>
                      </m:f>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5631610" y="2984847"/>
                  <a:ext cx="5722190" cy="1584280"/>
                </a:xfrm>
                <a:prstGeom prst="rect">
                  <a:avLst/>
                </a:prstGeom>
                <a:blipFill>
                  <a:blip r:embed="rId7"/>
                  <a:stretch>
                    <a:fillRect l="-9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5631610" y="2084139"/>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5631610" y="2084139"/>
                  <a:ext cx="5637569" cy="382412"/>
                </a:xfrm>
                <a:prstGeom prst="rect">
                  <a:avLst/>
                </a:prstGeom>
                <a:blipFill>
                  <a:blip r:embed="rId8"/>
                  <a:stretch>
                    <a:fillRect t="-19048" r="-216" b="-2381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10F278EF-7DC2-4C73-B1B9-C8B1CFBE9C46}"/>
                  </a:ext>
                </a:extLst>
              </p:cNvPr>
              <p:cNvSpPr/>
              <p:nvPr/>
            </p:nvSpPr>
            <p:spPr>
              <a:xfrm>
                <a:off x="838200" y="5661878"/>
                <a:ext cx="1789016" cy="369332"/>
              </a:xfrm>
              <a:prstGeom prst="rect">
                <a:avLst/>
              </a:prstGeom>
            </p:spPr>
            <p:txBody>
              <a:bodyPr wrap="none">
                <a:spAutoFit/>
              </a:bodyPr>
              <a:lstStyle/>
              <a:p>
                <a:r>
                  <a:rPr lang="zh-CN" altLang="en-US" dirty="0"/>
                  <a:t>约束：</a:t>
                </a:r>
                <a14:m>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𝒑</m:t>
                        </m:r>
                      </m:e>
                    </m:d>
                    <m:r>
                      <a:rPr lang="en-US" altLang="zh-CN" b="0" i="1" smtClean="0">
                        <a:latin typeface="Cambria Math" panose="02040503050406030204" pitchFamily="18" charset="0"/>
                      </a:rPr>
                      <m:t>=0</m:t>
                    </m:r>
                  </m:oMath>
                </a14:m>
                <a:endParaRPr lang="en-US" altLang="zh-CN" b="0" i="0" dirty="0">
                  <a:latin typeface="Cambria Math" panose="02040503050406030204" pitchFamily="18" charset="0"/>
                </a:endParaRPr>
              </a:p>
            </p:txBody>
          </p:sp>
        </mc:Choice>
        <mc:Fallback xmlns="">
          <p:sp>
            <p:nvSpPr>
              <p:cNvPr id="22" name="矩形 21">
                <a:extLst>
                  <a:ext uri="{FF2B5EF4-FFF2-40B4-BE49-F238E27FC236}">
                    <a16:creationId xmlns:a16="http://schemas.microsoft.com/office/drawing/2014/main" id="{10F278EF-7DC2-4C73-B1B9-C8B1CFBE9C46}"/>
                  </a:ext>
                </a:extLst>
              </p:cNvPr>
              <p:cNvSpPr>
                <a:spLocks noRot="1" noChangeAspect="1" noMove="1" noResize="1" noEditPoints="1" noAdjustHandles="1" noChangeArrowheads="1" noChangeShapeType="1" noTextEdit="1"/>
              </p:cNvSpPr>
              <p:nvPr/>
            </p:nvSpPr>
            <p:spPr>
              <a:xfrm>
                <a:off x="838200" y="5661878"/>
                <a:ext cx="1789016" cy="369332"/>
              </a:xfrm>
              <a:prstGeom prst="rect">
                <a:avLst/>
              </a:prstGeom>
              <a:blipFill>
                <a:blip r:embed="rId9"/>
                <a:stretch>
                  <a:fillRect l="-3072"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C6B8D523-DE62-44E5-8FB6-1E38E2EA11EC}"/>
                  </a:ext>
                </a:extLst>
              </p:cNvPr>
              <p:cNvSpPr/>
              <p:nvPr/>
            </p:nvSpPr>
            <p:spPr>
              <a:xfrm>
                <a:off x="838200" y="6123543"/>
                <a:ext cx="3498763" cy="369332"/>
              </a:xfrm>
              <a:prstGeom prst="rect">
                <a:avLst/>
              </a:prstGeom>
            </p:spPr>
            <p:txBody>
              <a:bodyPr wrap="square">
                <a:spAutoFit/>
              </a:bodyPr>
              <a:lstStyle/>
              <a:p>
                <a14:m>
                  <m:oMath xmlns:m="http://schemas.openxmlformats.org/officeDocument/2006/math">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oMath>
                </a14:m>
                <a:r>
                  <a:rPr lang="en-US" altLang="zh-CN" dirty="0">
                    <a:latin typeface="Cambria Math" panose="02040503050406030204" pitchFamily="18" charset="0"/>
                  </a:rPr>
                  <a:t> </a:t>
                </a:r>
                <a:r>
                  <a:rPr lang="zh-CN" altLang="en-US" dirty="0">
                    <a:latin typeface="Cambria Math" panose="02040503050406030204" pitchFamily="18" charset="0"/>
                  </a:rPr>
                  <a:t>满足约：</a:t>
                </a:r>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oMath>
                </a14:m>
                <a:endParaRPr lang="zh-CN" altLang="en-US" dirty="0"/>
              </a:p>
            </p:txBody>
          </p:sp>
        </mc:Choice>
        <mc:Fallback xmlns="">
          <p:sp>
            <p:nvSpPr>
              <p:cNvPr id="23" name="矩形 22">
                <a:extLst>
                  <a:ext uri="{FF2B5EF4-FFF2-40B4-BE49-F238E27FC236}">
                    <a16:creationId xmlns:a16="http://schemas.microsoft.com/office/drawing/2014/main" id="{C6B8D523-DE62-44E5-8FB6-1E38E2EA11EC}"/>
                  </a:ext>
                </a:extLst>
              </p:cNvPr>
              <p:cNvSpPr>
                <a:spLocks noRot="1" noChangeAspect="1" noMove="1" noResize="1" noEditPoints="1" noAdjustHandles="1" noChangeArrowheads="1" noChangeShapeType="1" noTextEdit="1"/>
              </p:cNvSpPr>
              <p:nvPr/>
            </p:nvSpPr>
            <p:spPr>
              <a:xfrm>
                <a:off x="838200" y="6123543"/>
                <a:ext cx="3498763" cy="369332"/>
              </a:xfrm>
              <a:prstGeom prst="rect">
                <a:avLst/>
              </a:prstGeom>
              <a:blipFill>
                <a:blip r:embed="rId10"/>
                <a:stretch>
                  <a:fillRect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grpSp>
        <p:nvGrpSpPr>
          <p:cNvPr id="52" name="组合 51">
            <a:extLst>
              <a:ext uri="{FF2B5EF4-FFF2-40B4-BE49-F238E27FC236}">
                <a16:creationId xmlns:a16="http://schemas.microsoft.com/office/drawing/2014/main" id="{763B35F1-E8F3-4C12-8052-DD08A5B42884}"/>
              </a:ext>
            </a:extLst>
          </p:cNvPr>
          <p:cNvGrpSpPr/>
          <p:nvPr/>
        </p:nvGrpSpPr>
        <p:grpSpPr>
          <a:xfrm>
            <a:off x="6391174" y="4360244"/>
            <a:ext cx="4300259" cy="2310063"/>
            <a:chOff x="6391174" y="4360244"/>
            <a:chExt cx="4300259" cy="2310063"/>
          </a:xfrm>
        </p:grpSpPr>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gr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630173" y="3503463"/>
            <a:ext cx="4363086" cy="3173153"/>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343416" y="3462923"/>
            <a:ext cx="4363086" cy="3173153"/>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4797852"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4797852"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mc:Choice xmlns:a14="http://schemas.microsoft.com/office/drawing/2010/main"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smtClean="0">
                        <a:latin typeface="Cambria Math" panose="02040503050406030204" pitchFamily="18" charset="0"/>
                      </a:rPr>
                      <m:t>𝑛</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𝑛</m:t>
                    </m:r>
                  </m:oMath>
                </a14:m>
                <a:r>
                  <a:rPr lang="zh-CN" altLang="en-US" dirty="0"/>
                  <a:t>个粒子受</a:t>
                </a:r>
                <a14:m>
                  <m:oMath xmlns:m="http://schemas.openxmlformats.org/officeDocument/2006/math">
                    <m:r>
                      <a:rPr lang="en-US" altLang="zh-CN" b="0" i="1" smtClean="0">
                        <a:latin typeface="Cambria Math" panose="02040503050406030204" pitchFamily="18" charset="0"/>
                      </a:rPr>
                      <m:t>𝑚</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endParaRPr lang="en-US" altLang="zh-CN" dirty="0"/>
              </a:p>
              <a:p>
                <a:r>
                  <a:rPr lang="zh-CN" altLang="en-US" dirty="0"/>
                  <a:t>高斯</a:t>
                </a:r>
                <a:r>
                  <a:rPr lang="en-US" altLang="zh-CN" dirty="0"/>
                  <a:t>-</a:t>
                </a:r>
                <a:r>
                  <a:rPr lang="zh-CN" altLang="en-US" dirty="0"/>
                  <a:t>赛德尔迭代</a:t>
                </a:r>
                <a:endParaRPr lang="en-US" altLang="zh-CN" dirty="0"/>
              </a:p>
              <a:p>
                <a:r>
                  <a:rPr lang="zh-CN" altLang="en-US" dirty="0"/>
                  <a:t>雅可比迭代</a:t>
                </a:r>
                <a:endParaRPr lang="en-US" altLang="zh-CN" dirty="0"/>
              </a:p>
            </p:txBody>
          </p:sp>
        </mc:Choice>
        <mc:Fallback>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9285692" y="2673231"/>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382200" y="3061349"/>
                <a:ext cx="366032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𝒎</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𝑚</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𝑚</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r>
                                <a:rPr lang="en-US" altLang="zh-CN" sz="2000" b="1" i="1" smtClean="0">
                                  <a:latin typeface="Cambria Math" panose="02040503050406030204" pitchFamily="18" charset="0"/>
                                </a:rPr>
                                <m:t>+</m:t>
                              </m:r>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𝒎</m:t>
                                  </m:r>
                                </m:sub>
                              </m:sSub>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382200" y="3061349"/>
                <a:ext cx="366032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577158" y="1910641"/>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577158" y="1910641"/>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374161"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r>
                            <a:rPr lang="en-US" altLang="zh-CN" sz="2000" b="1" i="1">
                              <a:latin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374161"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DD4A48DC-DAA7-4E37-AB1F-B2B9A77454E7}"/>
              </a:ext>
            </a:extLst>
          </p:cNvPr>
          <p:cNvPicPr>
            <a:picLocks noChangeAspect="1"/>
          </p:cNvPicPr>
          <p:nvPr/>
        </p:nvPicPr>
        <p:blipFill>
          <a:blip r:embed="rId12"/>
          <a:stretch>
            <a:fillRect/>
          </a:stretch>
        </p:blipFill>
        <p:spPr>
          <a:xfrm>
            <a:off x="4025900" y="4838562"/>
            <a:ext cx="3552826" cy="1849534"/>
          </a:xfrm>
          <a:prstGeom prst="rect">
            <a:avLst/>
          </a:prstGeom>
        </p:spPr>
      </p:pic>
      <p:pic>
        <p:nvPicPr>
          <p:cNvPr id="46" name="图片 45">
            <a:extLst>
              <a:ext uri="{FF2B5EF4-FFF2-40B4-BE49-F238E27FC236}">
                <a16:creationId xmlns:a16="http://schemas.microsoft.com/office/drawing/2014/main" id="{12AC8F03-68E9-42BA-9789-957584487BAE}"/>
              </a:ext>
            </a:extLst>
          </p:cNvPr>
          <p:cNvPicPr>
            <a:picLocks noChangeAspect="1"/>
          </p:cNvPicPr>
          <p:nvPr/>
        </p:nvPicPr>
        <p:blipFill>
          <a:blip r:embed="rId13"/>
          <a:stretch>
            <a:fillRect/>
          </a:stretch>
        </p:blipFill>
        <p:spPr>
          <a:xfrm>
            <a:off x="7800975" y="4838562"/>
            <a:ext cx="3552825" cy="1838325"/>
          </a:xfrm>
          <a:prstGeom prst="rect">
            <a:avLst/>
          </a:prstGeom>
        </p:spPr>
      </p:pic>
    </p:spTree>
    <p:extLst>
      <p:ext uri="{BB962C8B-B14F-4D97-AF65-F5344CB8AC3E}">
        <p14:creationId xmlns:p14="http://schemas.microsoft.com/office/powerpoint/2010/main" val="510616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p:txBody>
              <a:bodyPr>
                <a:normAutofit fontScale="92500" lnSpcReduction="100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雅可比迭代与高斯</a:t>
                </a:r>
                <a:r>
                  <a:rPr lang="en-US" altLang="zh-CN" dirty="0"/>
                  <a:t>-</a:t>
                </a:r>
                <a:r>
                  <a:rPr lang="zh-CN" altLang="en-US" dirty="0"/>
                  <a:t>赛德尔迭代结合</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endParaRPr lang="en-US" altLang="zh-CN"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5904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latin typeface="Cambria Math" panose="02040503050406030204" pitchFamily="18" charset="0"/>
                      </a:rPr>
                      <m:t>λ</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num>
                      <m:den>
                        <m:sSup>
                          <m:sSupPr>
                            <m:ctrlPr>
                              <a:rPr lang="en-US" altLang="zh-CN" b="0" i="1" smtClean="0">
                                <a:latin typeface="Cambria Math" panose="02040503050406030204" pitchFamily="18" charset="0"/>
                              </a:rPr>
                            </m:ctrlPr>
                          </m:sSupPr>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r>
                                  <a:rPr lang="en-US" altLang="zh-CN" b="1" i="1" smtClean="0">
                                    <a:latin typeface="Cambria Math" panose="02040503050406030204" pitchFamily="18" charset="0"/>
                                  </a:rPr>
                                  <m:t>𝒙</m:t>
                                </m:r>
                              </m:sub>
                            </m:sSub>
                            <m:r>
                              <a:rPr lang="en-US" altLang="zh-CN" b="0" i="1" smtClean="0">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sup>
                            <m:r>
                              <a:rPr lang="en-US" altLang="zh-CN" b="0" i="1" smtClean="0">
                                <a:latin typeface="Cambria Math" panose="02040503050406030204" pitchFamily="18" charset="0"/>
                              </a:rPr>
                              <m:t>𝑇</m:t>
                            </m:r>
                          </m:sup>
                        </m:sSup>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561418"/>
            <a:chOff x="8226328" y="2114087"/>
            <a:chExt cx="2601430" cy="1561418"/>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02397" y="3275203"/>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b="0" i="1" smtClean="0">
                                    <a:solidFill>
                                      <a:schemeClr val="accent1"/>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02397" y="3275203"/>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chemeClr val="accent6"/>
                            </a:solidFill>
                            <a:latin typeface="Cambria Math" panose="02040503050406030204" pitchFamily="18" charset="0"/>
                          </a:rPr>
                          <m:t>−</m:t>
                        </m:r>
                        <m:f>
                          <m:fPr>
                            <m:ctrlPr>
                              <a:rPr lang="en-US" altLang="zh-CN" i="1">
                                <a:solidFill>
                                  <a:schemeClr val="accent6"/>
                                </a:solidFill>
                                <a:latin typeface="Cambria Math" panose="02040503050406030204" pitchFamily="18" charset="0"/>
                              </a:rPr>
                            </m:ctrlPr>
                          </m:fPr>
                          <m:num>
                            <m:sSub>
                              <m:sSubPr>
                                <m:ctrlPr>
                                  <a:rPr lang="en-US" altLang="zh-CN" i="1">
                                    <a:solidFill>
                                      <a:schemeClr val="accent6"/>
                                    </a:solidFill>
                                    <a:latin typeface="Cambria Math" panose="02040503050406030204" pitchFamily="18" charset="0"/>
                                  </a:rPr>
                                </m:ctrlPr>
                              </m:sSub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𝑥</m:t>
                                    </m:r>
                                  </m:e>
                                </m:acc>
                              </m:e>
                              <m:sub>
                                <m:r>
                                  <a:rPr lang="en-US" altLang="zh-CN" i="1">
                                    <a:solidFill>
                                      <a:schemeClr val="accent6"/>
                                    </a:solidFill>
                                    <a:latin typeface="Cambria Math" panose="02040503050406030204" pitchFamily="18" charset="0"/>
                                  </a:rPr>
                                  <m:t>𝑖</m:t>
                                </m:r>
                              </m:sub>
                            </m:sSub>
                            <m:r>
                              <a:rPr lang="en-US" altLang="zh-CN" i="1">
                                <a:solidFill>
                                  <a:schemeClr val="accent6"/>
                                </a:solidFill>
                                <a:latin typeface="Cambria Math" panose="02040503050406030204" pitchFamily="18" charset="0"/>
                              </a:rPr>
                              <m:t>−</m:t>
                            </m:r>
                            <m:sSub>
                              <m:sSubPr>
                                <m:ctrlPr>
                                  <a:rPr lang="en-US" altLang="zh-CN" i="1">
                                    <a:solidFill>
                                      <a:schemeClr val="accent6"/>
                                    </a:solidFill>
                                    <a:latin typeface="Cambria Math" panose="02040503050406030204" pitchFamily="18" charset="0"/>
                                  </a:rPr>
                                </m:ctrlPr>
                              </m:sSub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𝑥</m:t>
                                    </m:r>
                                  </m:e>
                                </m:acc>
                              </m:e>
                              <m:sub>
                                <m:r>
                                  <a:rPr lang="en-US" altLang="zh-CN" i="1">
                                    <a:solidFill>
                                      <a:schemeClr val="accent6"/>
                                    </a:solidFill>
                                    <a:latin typeface="Cambria Math" panose="02040503050406030204" pitchFamily="18" charset="0"/>
                                  </a:rPr>
                                  <m:t>𝑗</m:t>
                                </m:r>
                              </m:sub>
                            </m:sSub>
                          </m:num>
                          <m:den>
                            <m:d>
                              <m:dPr>
                                <m:begChr m:val="‖"/>
                                <m:endChr m:val="‖"/>
                                <m:ctrlPr>
                                  <a:rPr lang="en-US" altLang="zh-CN" i="1">
                                    <a:solidFill>
                                      <a:schemeClr val="accent6"/>
                                    </a:solidFill>
                                    <a:latin typeface="Cambria Math" panose="02040503050406030204" pitchFamily="18" charset="0"/>
                                  </a:rPr>
                                </m:ctrlPr>
                              </m:dPr>
                              <m:e>
                                <m:sSub>
                                  <m:sSubPr>
                                    <m:ctrlPr>
                                      <a:rPr lang="en-US" altLang="zh-CN" i="1">
                                        <a:solidFill>
                                          <a:schemeClr val="accent6"/>
                                        </a:solidFill>
                                        <a:latin typeface="Cambria Math" panose="02040503050406030204" pitchFamily="18" charset="0"/>
                                      </a:rPr>
                                    </m:ctrlPr>
                                  </m:sSub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𝑥</m:t>
                                        </m:r>
                                      </m:e>
                                    </m:acc>
                                  </m:e>
                                  <m:sub>
                                    <m:r>
                                      <a:rPr lang="en-US" altLang="zh-CN" i="1">
                                        <a:solidFill>
                                          <a:schemeClr val="accent6"/>
                                        </a:solidFill>
                                        <a:latin typeface="Cambria Math" panose="02040503050406030204" pitchFamily="18" charset="0"/>
                                      </a:rPr>
                                      <m:t>𝑖</m:t>
                                    </m:r>
                                  </m:sub>
                                </m:sSub>
                                <m:r>
                                  <a:rPr lang="en-US" altLang="zh-CN" i="1">
                                    <a:solidFill>
                                      <a:schemeClr val="accent6"/>
                                    </a:solidFill>
                                    <a:latin typeface="Cambria Math" panose="02040503050406030204" pitchFamily="18" charset="0"/>
                                  </a:rPr>
                                  <m:t>−</m:t>
                                </m:r>
                                <m:sSub>
                                  <m:sSubPr>
                                    <m:ctrlPr>
                                      <a:rPr lang="en-US" altLang="zh-CN" i="1">
                                        <a:solidFill>
                                          <a:schemeClr val="accent6"/>
                                        </a:solidFill>
                                        <a:latin typeface="Cambria Math" panose="02040503050406030204" pitchFamily="18" charset="0"/>
                                      </a:rPr>
                                    </m:ctrlPr>
                                  </m:sSub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𝑥</m:t>
                                        </m:r>
                                      </m:e>
                                    </m:acc>
                                  </m:e>
                                  <m:sub>
                                    <m:r>
                                      <a:rPr lang="en-US" altLang="zh-CN" i="1">
                                        <a:solidFill>
                                          <a:schemeClr val="accent6"/>
                                        </a:solidFill>
                                        <a:latin typeface="Cambria Math" panose="02040503050406030204" pitchFamily="18" charset="0"/>
                                      </a:rPr>
                                      <m:t>𝑗</m:t>
                                    </m:r>
                                  </m:sub>
                                </m:sSub>
                              </m:e>
                            </m:d>
                          </m:den>
                        </m:f>
                      </m:oMath>
                    </m:oMathPara>
                  </a14:m>
                  <a:endParaRPr lang="zh-CN" altLang="en-US" dirty="0"/>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m:rPr>
                                <m:sty m:val="p"/>
                              </m:rPr>
                              <a:rPr lang="en-US" altLang="zh-CN" i="1">
                                <a:solidFill>
                                  <a:schemeClr val="accent6"/>
                                </a:solidFill>
                                <a:latin typeface="Cambria Math" panose="02040503050406030204" pitchFamily="18" charset="0"/>
                                <a:ea typeface="Cambria Math" panose="02040503050406030204" pitchFamily="18" charset="0"/>
                              </a:rPr>
                              <m:t>∇</m:t>
                            </m:r>
                          </m:e>
                          <m:sub>
                            <m:sSub>
                              <m:sSubPr>
                                <m:ctrlPr>
                                  <a:rPr lang="en-US" altLang="zh-CN" i="1">
                                    <a:solidFill>
                                      <a:schemeClr val="accent6"/>
                                    </a:solidFill>
                                    <a:latin typeface="Cambria Math" panose="02040503050406030204" pitchFamily="18" charset="0"/>
                                  </a:rPr>
                                </m:ctrlPr>
                              </m:sSub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𝑥</m:t>
                                    </m:r>
                                  </m:e>
                                </m:acc>
                              </m:e>
                              <m:sub>
                                <m:r>
                                  <a:rPr lang="en-US" altLang="zh-CN" b="0" i="1" smtClean="0">
                                    <a:solidFill>
                                      <a:schemeClr val="accent6"/>
                                    </a:solidFill>
                                    <a:latin typeface="Cambria Math" panose="02040503050406030204" pitchFamily="18" charset="0"/>
                                  </a:rPr>
                                  <m:t>𝑗</m:t>
                                </m:r>
                              </m:sub>
                            </m:sSub>
                          </m:sub>
                        </m:sSub>
                        <m:sSub>
                          <m:sSubPr>
                            <m:ctrlPr>
                              <a:rPr lang="en-US" altLang="zh-CN" i="1">
                                <a:solidFill>
                                  <a:schemeClr val="accent6"/>
                                </a:solidFill>
                                <a:latin typeface="Cambria Math" panose="02040503050406030204" pitchFamily="18" charset="0"/>
                              </a:rPr>
                            </m:ctrlPr>
                          </m:sSubPr>
                          <m:e>
                            <m:r>
                              <a:rPr lang="en-US" altLang="zh-CN" i="1">
                                <a:solidFill>
                                  <a:schemeClr val="accent6"/>
                                </a:solidFill>
                                <a:latin typeface="Cambria Math" panose="02040503050406030204" pitchFamily="18" charset="0"/>
                              </a:rPr>
                              <m:t>𝐶</m:t>
                            </m:r>
                          </m:e>
                          <m:sub>
                            <m:r>
                              <a:rPr lang="en-US" altLang="zh-CN" i="1">
                                <a:solidFill>
                                  <a:schemeClr val="accent6"/>
                                </a:solidFill>
                                <a:latin typeface="Cambria Math" panose="02040503050406030204" pitchFamily="18" charset="0"/>
                              </a:rPr>
                              <m:t>𝑖</m:t>
                            </m:r>
                          </m:sub>
                        </m:sSub>
                      </m:oMath>
                    </m:oMathPara>
                  </a14:m>
                  <a:endParaRPr lang="zh-CN" altLang="en-US" dirty="0"/>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 </a:t>
                </a:r>
                <a:r>
                  <a:rPr lang="el-GR" altLang="zh-CN" dirty="0"/>
                  <a:t>ε</a:t>
                </a:r>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num>
                      <m:den>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𝑘</m:t>
                            </m:r>
                          </m:sub>
                          <m:sup/>
                          <m:e>
                            <m:sSup>
                              <m:sSupPr>
                                <m:ctrlPr>
                                  <a:rPr lang="en-US" altLang="zh-CN" b="0" i="1" smtClean="0">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zh-CN" altLang="en-US" b="0" i="1" smtClean="0">
                                <a:latin typeface="Cambria Math" panose="02040503050406030204" pitchFamily="18" charset="0"/>
                              </a:rPr>
                              <m:t>𝜀</m:t>
                            </m:r>
                          </m:e>
                        </m:nary>
                      </m:den>
                    </m:f>
                  </m:oMath>
                </a14:m>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1170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mc:Choice xmlns:a14="http://schemas.microsoft.com/office/drawing/2010/main"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428625" y="1887537"/>
                <a:ext cx="8562975" cy="435133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br>
                  <a:rPr lang="en-US" altLang="zh-CN" dirty="0"/>
                </a:br>
                <a14:m>
                  <m:oMath xmlns:m="http://schemas.openxmlformats.org/officeDocument/2006/math">
                    <m:r>
                      <a:rPr lang="en-US" altLang="zh-CN" b="0" i="0" dirty="0" smtClean="0">
                        <a:latin typeface="Cambria Math" panose="02040503050406030204" pitchFamily="18" charset="0"/>
                      </a:rPr>
                      <m:t>         </m:t>
                    </m:r>
                    <m:r>
                      <a:rPr lang="en-US" altLang="zh-CN" i="1" dirty="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r>
                          <a:rPr lang="en-US" altLang="zh-CN" i="1" smtClean="0">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br>
                  <a:rPr lang="en-US" altLang="zh-CN" b="0" dirty="0"/>
                </a:b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br>
                  <a:rPr lang="en-US" altLang="zh-CN" dirty="0"/>
                </a:br>
                <a14:m>
                  <m:oMath xmlns:m="http://schemas.openxmlformats.org/officeDocument/2006/math">
                    <m:r>
                      <a:rPr lang="en-US" altLang="zh-CN" b="0" i="0" smtClean="0">
                        <a:latin typeface="Cambria Math" panose="02040503050406030204" pitchFamily="18" charset="0"/>
                      </a:rPr>
                      <m:t>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428625" y="1887537"/>
                <a:ext cx="8562975" cy="435133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p:spPr>
            <p:txBody>
              <a:bodyPr wrap="none">
                <a:spAutoFit/>
              </a:bodyPr>
              <a:lstStyle/>
              <a:p>
                <a14:m>
                  <m:oMath xmlns:m="http://schemas.openxmlformats.org/officeDocument/2006/math">
                    <m:r>
                      <a:rPr lang="en-US" altLang="zh-CN" i="1" smtClean="0">
                        <a:solidFill>
                          <a:schemeClr val="accent1"/>
                        </a:solidFill>
                        <a:latin typeface="Cambria Math" panose="02040503050406030204" pitchFamily="18" charset="0"/>
                      </a:rPr>
                      <m:t>𝑘</m:t>
                    </m:r>
                    <m:r>
                      <a:rPr lang="en-US" altLang="zh-CN" i="1" smtClean="0">
                        <a:solidFill>
                          <a:schemeClr val="accent1"/>
                        </a:solidFill>
                        <a:latin typeface="Cambria Math" panose="02040503050406030204" pitchFamily="18" charset="0"/>
                      </a:rPr>
                      <m:t>=</m:t>
                    </m:r>
                    <m:r>
                      <a:rPr lang="en-US" altLang="zh-CN" i="1" smtClean="0">
                        <a:solidFill>
                          <a:schemeClr val="accent1"/>
                        </a:solidFill>
                        <a:latin typeface="Cambria Math" panose="02040503050406030204" pitchFamily="18" charset="0"/>
                      </a:rPr>
                      <m:t>𝑖</m:t>
                    </m:r>
                  </m:oMath>
                </a14:m>
                <a:r>
                  <a:rPr lang="zh-CN" altLang="en-US" dirty="0">
                    <a:solidFill>
                      <a:schemeClr val="accent1"/>
                    </a:solidFill>
                  </a:rPr>
                  <a:t> 时，</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m:rPr>
                            <m:sty m:val="p"/>
                          </m:rPr>
                          <a:rPr lang="en-US" altLang="zh-CN" i="1" smtClean="0">
                            <a:solidFill>
                              <a:schemeClr val="accent1"/>
                            </a:solidFill>
                            <a:latin typeface="Cambria Math" panose="02040503050406030204" pitchFamily="18" charset="0"/>
                            <a:ea typeface="Cambria Math" panose="02040503050406030204" pitchFamily="18" charset="0"/>
                          </a:rPr>
                          <m:t>∇</m:t>
                        </m:r>
                      </m:e>
                      <m:sub>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b="0" i="1" smtClean="0">
                                    <a:solidFill>
                                      <a:schemeClr val="accent1"/>
                                    </a:solidFill>
                                    <a:latin typeface="Cambria Math" panose="02040503050406030204" pitchFamily="18" charset="0"/>
                                  </a:rPr>
                                  <m:t>𝑥</m:t>
                                </m:r>
                              </m:e>
                            </m:acc>
                          </m:e>
                          <m:sub>
                            <m:r>
                              <a:rPr lang="en-US" altLang="zh-CN" b="0" i="1" smtClean="0">
                                <a:solidFill>
                                  <a:schemeClr val="accent1"/>
                                </a:solidFill>
                                <a:latin typeface="Cambria Math" panose="02040503050406030204" pitchFamily="18" charset="0"/>
                              </a:rPr>
                              <m:t>𝑖</m:t>
                            </m:r>
                          </m:sub>
                        </m:sSub>
                      </m:sub>
                    </m:sSub>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𝑖</m:t>
                        </m:r>
                      </m:sub>
                    </m:sSub>
                    <m:r>
                      <a:rPr lang="zh-CN" altLang="en-US" i="1">
                        <a:solidFill>
                          <a:schemeClr val="accent1"/>
                        </a:solidFill>
                        <a:latin typeface="Cambria Math" panose="02040503050406030204" pitchFamily="18" charset="0"/>
                      </a:rPr>
                      <m:t>表示</m:t>
                    </m:r>
                  </m:oMath>
                </a14:m>
                <a:r>
                  <a:rPr lang="zh-CN" altLang="en-US" dirty="0">
                    <a:solidFill>
                      <a:schemeClr val="accent1"/>
                    </a:solidFill>
                  </a:rPr>
                  <a:t>约束函数 </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𝑖</m:t>
                        </m:r>
                      </m:sub>
                    </m:sSub>
                    <m:r>
                      <a:rPr lang="zh-CN" altLang="en-US" i="1">
                        <a:solidFill>
                          <a:schemeClr val="accent1"/>
                        </a:solidFill>
                        <a:latin typeface="Cambria Math" panose="02040503050406030204" pitchFamily="18" charset="0"/>
                      </a:rPr>
                      <m:t>关于</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b="0" i="1" smtClean="0">
                                <a:solidFill>
                                  <a:schemeClr val="accent1"/>
                                </a:solidFill>
                                <a:latin typeface="Cambria Math" panose="02040503050406030204" pitchFamily="18" charset="0"/>
                              </a:rPr>
                              <m:t>𝑥</m:t>
                            </m:r>
                          </m:e>
                        </m:acc>
                      </m:e>
                      <m:sub>
                        <m:r>
                          <a:rPr lang="en-US" altLang="zh-CN" b="0" i="1" smtClean="0">
                            <a:solidFill>
                              <a:schemeClr val="accent1"/>
                            </a:solidFill>
                            <a:latin typeface="Cambria Math" panose="02040503050406030204" pitchFamily="18" charset="0"/>
                          </a:rPr>
                          <m:t>𝑖</m:t>
                        </m:r>
                      </m:sub>
                    </m:sSub>
                    <m:r>
                      <a:rPr lang="zh-CN" altLang="en-US" i="1">
                        <a:solidFill>
                          <a:schemeClr val="accent1"/>
                        </a:solidFill>
                        <a:latin typeface="Cambria Math" panose="02040503050406030204" pitchFamily="18" charset="0"/>
                      </a:rPr>
                      <m:t>的</m:t>
                    </m:r>
                  </m:oMath>
                </a14:m>
                <a:r>
                  <a:rPr lang="zh-CN" altLang="en-US" dirty="0">
                    <a:solidFill>
                      <a:schemeClr val="accent1"/>
                    </a:solidFill>
                  </a:rPr>
                  <a:t>梯度，方向为</a:t>
                </a:r>
                <a:r>
                  <a:rPr lang="en-US" altLang="zh-CN" dirty="0">
                    <a:solidFill>
                      <a:schemeClr val="accent1"/>
                    </a:solidFill>
                  </a:rPr>
                  <a:t> </a:t>
                </a:r>
                <a14:m>
                  <m:oMath xmlns:m="http://schemas.openxmlformats.org/officeDocument/2006/math">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a14:m>
                <a:endParaRPr lang="en-US" altLang="zh-CN" dirty="0">
                  <a:solidFill>
                    <a:schemeClr val="accent1"/>
                  </a:solidFill>
                </a:endParaRPr>
              </a:p>
              <a:p>
                <a14:m>
                  <m:oMath xmlns:m="http://schemas.openxmlformats.org/officeDocument/2006/math">
                    <m:r>
                      <a:rPr lang="en-US" altLang="zh-CN" i="1" smtClean="0">
                        <a:solidFill>
                          <a:schemeClr val="accent1"/>
                        </a:solidFill>
                        <a:latin typeface="Cambria Math" panose="02040503050406030204" pitchFamily="18" charset="0"/>
                      </a:rPr>
                      <m:t>𝑘</m:t>
                    </m:r>
                    <m:r>
                      <a:rPr lang="en-US" altLang="zh-CN" i="1" smtClean="0">
                        <a:solidFill>
                          <a:schemeClr val="accent1"/>
                        </a:solidFill>
                        <a:latin typeface="Cambria Math" panose="02040503050406030204" pitchFamily="18" charset="0"/>
                      </a:rPr>
                      <m:t>=</m:t>
                    </m:r>
                    <m:r>
                      <a:rPr lang="en-US" altLang="zh-CN" i="1" smtClean="0">
                        <a:solidFill>
                          <a:schemeClr val="accent1"/>
                        </a:solidFill>
                        <a:latin typeface="Cambria Math" panose="02040503050406030204" pitchFamily="18" charset="0"/>
                      </a:rPr>
                      <m:t>𝑗</m:t>
                    </m:r>
                  </m:oMath>
                </a14:m>
                <a:r>
                  <a:rPr lang="zh-CN" altLang="en-US" dirty="0">
                    <a:solidFill>
                      <a:schemeClr val="accent1"/>
                    </a:solidFill>
                  </a:rPr>
                  <a:t> 时，</a:t>
                </a:r>
                <a14:m>
                  <m:oMath xmlns:m="http://schemas.openxmlformats.org/officeDocument/2006/math">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b="0" i="1" smtClean="0">
                                <a:solidFill>
                                  <a:schemeClr val="accent1"/>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r>
                      <a:rPr lang="zh-CN" altLang="en-US" i="1">
                        <a:solidFill>
                          <a:schemeClr val="accent1"/>
                        </a:solidFill>
                        <a:latin typeface="Cambria Math" panose="02040503050406030204" pitchFamily="18" charset="0"/>
                      </a:rPr>
                      <m:t>表示</m:t>
                    </m:r>
                  </m:oMath>
                </a14:m>
                <a:r>
                  <a:rPr lang="zh-CN" altLang="en-US" dirty="0">
                    <a:solidFill>
                      <a:schemeClr val="accent1"/>
                    </a:solidFill>
                  </a:rPr>
                  <a:t>约束函数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r>
                      <a:rPr lang="zh-CN" altLang="en-US" i="1">
                        <a:solidFill>
                          <a:schemeClr val="accent1"/>
                        </a:solidFill>
                        <a:latin typeface="Cambria Math" panose="02040503050406030204" pitchFamily="18" charset="0"/>
                      </a:rPr>
                      <m:t>关于</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b="0" i="1" smtClean="0">
                            <a:solidFill>
                              <a:schemeClr val="accent1"/>
                            </a:solidFill>
                            <a:latin typeface="Cambria Math" panose="02040503050406030204" pitchFamily="18" charset="0"/>
                          </a:rPr>
                          <m:t>𝑗</m:t>
                        </m:r>
                      </m:sub>
                    </m:sSub>
                    <m:r>
                      <a:rPr lang="zh-CN" altLang="en-US" i="1">
                        <a:solidFill>
                          <a:schemeClr val="accent1"/>
                        </a:solidFill>
                        <a:latin typeface="Cambria Math" panose="02040503050406030204" pitchFamily="18" charset="0"/>
                      </a:rPr>
                      <m:t>的</m:t>
                    </m:r>
                  </m:oMath>
                </a14:m>
                <a:r>
                  <a:rPr lang="zh-CN" altLang="en-US" dirty="0">
                    <a:solidFill>
                      <a:schemeClr val="accent1"/>
                    </a:solidFill>
                  </a:rPr>
                  <a:t>梯度，方向为</a:t>
                </a:r>
                <a:r>
                  <a:rPr lang="en-US" altLang="zh-CN" dirty="0">
                    <a:solidFill>
                      <a:schemeClr val="accent1"/>
                    </a:solidFill>
                  </a:rPr>
                  <a:t> </a:t>
                </a:r>
                <a14:m>
                  <m:oMath xmlns:m="http://schemas.openxmlformats.org/officeDocument/2006/math">
                    <m:r>
                      <a:rPr lang="en-US" altLang="zh-CN">
                        <a:solidFill>
                          <a:schemeClr val="accent1"/>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a14:m>
                <a:endParaRPr lang="zh-CN" altLang="en-US" dirty="0">
                  <a:solidFill>
                    <a:schemeClr val="accent1"/>
                  </a:solidFill>
                </a:endParaRPr>
              </a:p>
            </p:txBody>
          </p:sp>
        </mc:Choice>
        <mc:Fallback>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16730"/>
            <a:chOff x="8226328" y="2114087"/>
            <a:chExt cx="2601430" cy="1316730"/>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53525E52-905B-4DB4-85A9-0D1AA289C0BA}"/>
                    </a:ext>
                  </a:extLst>
                </p:cNvPr>
                <p:cNvSpPr/>
                <p:nvPr/>
              </p:nvSpPr>
              <p:spPr>
                <a:xfrm>
                  <a:off x="9097714" y="3030515"/>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b="0" i="1" smtClean="0">
                                    <a:solidFill>
                                      <a:schemeClr val="accent1"/>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097714" y="3030515"/>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chemeClr val="accent6"/>
                            </a:solidFill>
                            <a:latin typeface="Cambria Math" panose="02040503050406030204" pitchFamily="18" charset="0"/>
                          </a:rPr>
                          <m:t>−</m:t>
                        </m:r>
                        <m:f>
                          <m:fPr>
                            <m:ctrlPr>
                              <a:rPr lang="en-US" altLang="zh-CN" i="1">
                                <a:solidFill>
                                  <a:schemeClr val="accent6"/>
                                </a:solidFill>
                                <a:latin typeface="Cambria Math" panose="02040503050406030204" pitchFamily="18" charset="0"/>
                              </a:rPr>
                            </m:ctrlPr>
                          </m:fPr>
                          <m:num>
                            <m:sSub>
                              <m:sSubPr>
                                <m:ctrlPr>
                                  <a:rPr lang="en-US" altLang="zh-CN" i="1">
                                    <a:solidFill>
                                      <a:schemeClr val="accent6"/>
                                    </a:solidFill>
                                    <a:latin typeface="Cambria Math" panose="02040503050406030204" pitchFamily="18" charset="0"/>
                                  </a:rPr>
                                </m:ctrlPr>
                              </m:sSub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𝑥</m:t>
                                    </m:r>
                                  </m:e>
                                </m:acc>
                              </m:e>
                              <m:sub>
                                <m:r>
                                  <a:rPr lang="en-US" altLang="zh-CN" i="1">
                                    <a:solidFill>
                                      <a:schemeClr val="accent6"/>
                                    </a:solidFill>
                                    <a:latin typeface="Cambria Math" panose="02040503050406030204" pitchFamily="18" charset="0"/>
                                  </a:rPr>
                                  <m:t>𝑖</m:t>
                                </m:r>
                              </m:sub>
                            </m:sSub>
                            <m:r>
                              <a:rPr lang="en-US" altLang="zh-CN" i="1">
                                <a:solidFill>
                                  <a:schemeClr val="accent6"/>
                                </a:solidFill>
                                <a:latin typeface="Cambria Math" panose="02040503050406030204" pitchFamily="18" charset="0"/>
                              </a:rPr>
                              <m:t>−</m:t>
                            </m:r>
                            <m:sSub>
                              <m:sSubPr>
                                <m:ctrlPr>
                                  <a:rPr lang="en-US" altLang="zh-CN" i="1">
                                    <a:solidFill>
                                      <a:schemeClr val="accent6"/>
                                    </a:solidFill>
                                    <a:latin typeface="Cambria Math" panose="02040503050406030204" pitchFamily="18" charset="0"/>
                                  </a:rPr>
                                </m:ctrlPr>
                              </m:sSub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𝑥</m:t>
                                    </m:r>
                                  </m:e>
                                </m:acc>
                              </m:e>
                              <m:sub>
                                <m:r>
                                  <a:rPr lang="en-US" altLang="zh-CN" i="1">
                                    <a:solidFill>
                                      <a:schemeClr val="accent6"/>
                                    </a:solidFill>
                                    <a:latin typeface="Cambria Math" panose="02040503050406030204" pitchFamily="18" charset="0"/>
                                  </a:rPr>
                                  <m:t>𝑗</m:t>
                                </m:r>
                              </m:sub>
                            </m:sSub>
                          </m:num>
                          <m:den>
                            <m:d>
                              <m:dPr>
                                <m:begChr m:val="‖"/>
                                <m:endChr m:val="‖"/>
                                <m:ctrlPr>
                                  <a:rPr lang="en-US" altLang="zh-CN" i="1">
                                    <a:solidFill>
                                      <a:schemeClr val="accent6"/>
                                    </a:solidFill>
                                    <a:latin typeface="Cambria Math" panose="02040503050406030204" pitchFamily="18" charset="0"/>
                                  </a:rPr>
                                </m:ctrlPr>
                              </m:dPr>
                              <m:e>
                                <m:sSub>
                                  <m:sSubPr>
                                    <m:ctrlPr>
                                      <a:rPr lang="en-US" altLang="zh-CN" i="1">
                                        <a:solidFill>
                                          <a:schemeClr val="accent6"/>
                                        </a:solidFill>
                                        <a:latin typeface="Cambria Math" panose="02040503050406030204" pitchFamily="18" charset="0"/>
                                      </a:rPr>
                                    </m:ctrlPr>
                                  </m:sSub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𝑥</m:t>
                                        </m:r>
                                      </m:e>
                                    </m:acc>
                                  </m:e>
                                  <m:sub>
                                    <m:r>
                                      <a:rPr lang="en-US" altLang="zh-CN" i="1">
                                        <a:solidFill>
                                          <a:schemeClr val="accent6"/>
                                        </a:solidFill>
                                        <a:latin typeface="Cambria Math" panose="02040503050406030204" pitchFamily="18" charset="0"/>
                                      </a:rPr>
                                      <m:t>𝑖</m:t>
                                    </m:r>
                                  </m:sub>
                                </m:sSub>
                                <m:r>
                                  <a:rPr lang="en-US" altLang="zh-CN" i="1">
                                    <a:solidFill>
                                      <a:schemeClr val="accent6"/>
                                    </a:solidFill>
                                    <a:latin typeface="Cambria Math" panose="02040503050406030204" pitchFamily="18" charset="0"/>
                                  </a:rPr>
                                  <m:t>−</m:t>
                                </m:r>
                                <m:sSub>
                                  <m:sSubPr>
                                    <m:ctrlPr>
                                      <a:rPr lang="en-US" altLang="zh-CN" i="1">
                                        <a:solidFill>
                                          <a:schemeClr val="accent6"/>
                                        </a:solidFill>
                                        <a:latin typeface="Cambria Math" panose="02040503050406030204" pitchFamily="18" charset="0"/>
                                      </a:rPr>
                                    </m:ctrlPr>
                                  </m:sSub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𝑥</m:t>
                                        </m:r>
                                      </m:e>
                                    </m:acc>
                                  </m:e>
                                  <m:sub>
                                    <m:r>
                                      <a:rPr lang="en-US" altLang="zh-CN" i="1">
                                        <a:solidFill>
                                          <a:schemeClr val="accent6"/>
                                        </a:solidFill>
                                        <a:latin typeface="Cambria Math" panose="02040503050406030204" pitchFamily="18" charset="0"/>
                                      </a:rPr>
                                      <m:t>𝑗</m:t>
                                    </m:r>
                                  </m:sub>
                                </m:sSub>
                              </m:e>
                            </m:d>
                          </m:den>
                        </m:f>
                      </m:oMath>
                    </m:oMathPara>
                  </a14:m>
                  <a:endParaRPr lang="zh-CN" altLang="en-US" dirty="0"/>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m:rPr>
                                <m:sty m:val="p"/>
                              </m:rPr>
                              <a:rPr lang="en-US" altLang="zh-CN" i="1">
                                <a:solidFill>
                                  <a:schemeClr val="accent6"/>
                                </a:solidFill>
                                <a:latin typeface="Cambria Math" panose="02040503050406030204" pitchFamily="18" charset="0"/>
                                <a:ea typeface="Cambria Math" panose="02040503050406030204" pitchFamily="18" charset="0"/>
                              </a:rPr>
                              <m:t>∇</m:t>
                            </m:r>
                          </m:e>
                          <m:sub>
                            <m:sSub>
                              <m:sSubPr>
                                <m:ctrlPr>
                                  <a:rPr lang="en-US" altLang="zh-CN" i="1">
                                    <a:solidFill>
                                      <a:schemeClr val="accent6"/>
                                    </a:solidFill>
                                    <a:latin typeface="Cambria Math" panose="02040503050406030204" pitchFamily="18" charset="0"/>
                                  </a:rPr>
                                </m:ctrlPr>
                              </m:sSubPr>
                              <m:e>
                                <m:acc>
                                  <m:accPr>
                                    <m:chr m:val="⃗"/>
                                    <m:ctrlPr>
                                      <a:rPr lang="en-US" altLang="zh-CN" i="1">
                                        <a:solidFill>
                                          <a:schemeClr val="accent6"/>
                                        </a:solidFill>
                                        <a:latin typeface="Cambria Math" panose="02040503050406030204" pitchFamily="18" charset="0"/>
                                      </a:rPr>
                                    </m:ctrlPr>
                                  </m:accPr>
                                  <m:e>
                                    <m:r>
                                      <a:rPr lang="en-US" altLang="zh-CN" i="1">
                                        <a:solidFill>
                                          <a:schemeClr val="accent6"/>
                                        </a:solidFill>
                                        <a:latin typeface="Cambria Math" panose="02040503050406030204" pitchFamily="18" charset="0"/>
                                      </a:rPr>
                                      <m:t>𝑥</m:t>
                                    </m:r>
                                  </m:e>
                                </m:acc>
                              </m:e>
                              <m:sub>
                                <m:r>
                                  <a:rPr lang="en-US" altLang="zh-CN" b="0" i="1" smtClean="0">
                                    <a:solidFill>
                                      <a:schemeClr val="accent6"/>
                                    </a:solidFill>
                                    <a:latin typeface="Cambria Math" panose="02040503050406030204" pitchFamily="18" charset="0"/>
                                  </a:rPr>
                                  <m:t>𝑗</m:t>
                                </m:r>
                              </m:sub>
                            </m:sSub>
                          </m:sub>
                        </m:sSub>
                        <m:sSub>
                          <m:sSubPr>
                            <m:ctrlPr>
                              <a:rPr lang="en-US" altLang="zh-CN" i="1">
                                <a:solidFill>
                                  <a:schemeClr val="accent6"/>
                                </a:solidFill>
                                <a:latin typeface="Cambria Math" panose="02040503050406030204" pitchFamily="18" charset="0"/>
                              </a:rPr>
                            </m:ctrlPr>
                          </m:sSubPr>
                          <m:e>
                            <m:r>
                              <a:rPr lang="en-US" altLang="zh-CN" i="1">
                                <a:solidFill>
                                  <a:schemeClr val="accent6"/>
                                </a:solidFill>
                                <a:latin typeface="Cambria Math" panose="02040503050406030204" pitchFamily="18" charset="0"/>
                              </a:rPr>
                              <m:t>𝐶</m:t>
                            </m:r>
                          </m:e>
                          <m:sub>
                            <m:r>
                              <a:rPr lang="en-US" altLang="zh-CN" i="1">
                                <a:solidFill>
                                  <a:schemeClr val="accent6"/>
                                </a:solidFill>
                                <a:latin typeface="Cambria Math" panose="02040503050406030204" pitchFamily="18" charset="0"/>
                              </a:rPr>
                              <m:t>𝑖</m:t>
                            </m:r>
                          </m:sub>
                        </m:sSub>
                      </m:oMath>
                    </m:oMathPara>
                  </a14:m>
                  <a:endParaRPr lang="zh-CN" altLang="en-US" dirty="0"/>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09210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lstStyle/>
          <a:p>
            <a:r>
              <a:rPr lang="en-US" altLang="zh-CN" dirty="0"/>
              <a:t>Extended PBD (XPBD)</a:t>
            </a:r>
          </a:p>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涡流、湍流的模拟</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768883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大名鼎鼎的</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5" name="图片 4" descr="图片包含 游戏机, 运动&#10;&#10;描述已自动生成">
            <a:extLst>
              <a:ext uri="{FF2B5EF4-FFF2-40B4-BE49-F238E27FC236}">
                <a16:creationId xmlns:a16="http://schemas.microsoft.com/office/drawing/2014/main" id="{9281A7BB-48C7-4621-B82F-81787E5A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6210" y="3429000"/>
            <a:ext cx="2964315" cy="3301540"/>
          </a:xfrm>
          <a:prstGeom prst="rect">
            <a:avLst/>
          </a:prstGeom>
        </p:spPr>
      </p:pic>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4"/>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4200525" y="5202960"/>
            <a:ext cx="7812091" cy="1250792"/>
          </a:xfrm>
          <a:prstGeom prst="rect">
            <a:avLst/>
          </a:prstGeom>
        </p:spPr>
        <p:txBody>
          <a:bodyPr wrap="square">
            <a:spAutoFit/>
          </a:bodyPr>
          <a:lstStyle/>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纳维在</a:t>
            </a:r>
            <a:r>
              <a:rPr lang="en-US" altLang="zh-CN" sz="1600" dirty="0">
                <a:latin typeface="微软雅黑 Light" panose="020B0502040204020203" pitchFamily="34" charset="-122"/>
                <a:ea typeface="微软雅黑 Light" panose="020B0502040204020203" pitchFamily="34" charset="-122"/>
              </a:rPr>
              <a:t>1761</a:t>
            </a:r>
            <a:r>
              <a:rPr lang="zh-CN" altLang="en-US" sz="1600" dirty="0">
                <a:latin typeface="微软雅黑 Light" panose="020B0502040204020203" pitchFamily="34" charset="-122"/>
                <a:ea typeface="微软雅黑 Light" panose="020B0502040204020203" pitchFamily="34" charset="-122"/>
              </a:rPr>
              <a:t>年提出了流体运动的粘度理论</a:t>
            </a:r>
            <a:endParaRPr lang="en-US" altLang="zh-CN" sz="1600" dirty="0">
              <a:latin typeface="微软雅黑 Light" panose="020B0502040204020203" pitchFamily="34" charset="-122"/>
              <a:ea typeface="微软雅黑 Light" panose="020B0502040204020203" pitchFamily="34" charset="-122"/>
            </a:endParaRP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285750" lvl="1" indent="-285750">
              <a:lnSpc>
                <a:spcPct val="120000"/>
              </a:lnSpc>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6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23073</TotalTime>
  <Words>9185</Words>
  <Application>Microsoft Office PowerPoint</Application>
  <PresentationFormat>宽屏</PresentationFormat>
  <Paragraphs>950</Paragraphs>
  <Slides>61</Slides>
  <Notes>43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61</vt:i4>
      </vt:variant>
    </vt:vector>
  </HeadingPairs>
  <TitlesOfParts>
    <vt:vector size="70"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vt:lpstr>
      <vt:lpstr>大名鼎鼎的NS方程</vt:lpstr>
      <vt:lpstr>向量微分基础</vt:lpstr>
      <vt:lpstr>Nabla算子</vt:lpstr>
      <vt:lpstr>梯度 (Gradient)</vt:lpstr>
      <vt:lpstr>散度 (Divergence)</vt:lpstr>
      <vt:lpstr>旋度 (Curl)</vt:lpstr>
      <vt:lpstr>拉普拉斯算子(Laplacian)</vt:lpstr>
      <vt:lpstr>物质导数(material derivative)</vt:lpstr>
      <vt:lpstr>速度散度</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SPH(Smooth Particle Hydrodynamics)</vt:lpstr>
      <vt:lpstr>SPH——密度</vt:lpstr>
      <vt:lpstr>SPH——压力</vt:lpstr>
      <vt:lpstr>SPH——黏力</vt:lpstr>
      <vt:lpstr>SPH——体积力</vt:lpstr>
      <vt:lpstr>SPH——速度和位移</vt:lpstr>
      <vt:lpstr>SPH——算法</vt:lpstr>
      <vt:lpstr>SPH——核函数的选取</vt:lpstr>
      <vt:lpstr>SPH——邻域搜索</vt:lpstr>
      <vt:lpstr>SPH——修正密度计算</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489</cp:revision>
  <dcterms:created xsi:type="dcterms:W3CDTF">2021-05-31T06:56:37Z</dcterms:created>
  <dcterms:modified xsi:type="dcterms:W3CDTF">2021-06-24T09:30:08Z</dcterms:modified>
</cp:coreProperties>
</file>